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8" r:id="rId12"/>
    <p:sldId id="269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263DA08-4F9C-4B71-9D0D-19F0074DC012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A8541E7-6FCF-45FD-AE30-85C2BA2F30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0%BA%D1%81%D1%82%D1%80%D0%B5%D0%BC%D0%B8%D0%B7%D0%BC" TargetMode="External"/><Relationship Id="rId2" Type="http://schemas.openxmlformats.org/officeDocument/2006/relationships/hyperlink" Target="https://cao.mos.ru/countering-extremism/the-conditions-of-occurrence-of-the-terrorist-threat-and-countermeasure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rstu.ru/protivodeystvie-terrorizmu" TargetMode="External"/><Relationship Id="rId5" Type="http://schemas.openxmlformats.org/officeDocument/2006/relationships/hyperlink" Target="http://nac.gov.ru/rekomendacii-po-pravilam-lichnoy-bezopasnosti/esli-ty-okazalsya-v-zalozhnikah.html" TargetMode="External"/><Relationship Id="rId4" Type="http://schemas.openxmlformats.org/officeDocument/2006/relationships/hyperlink" Target="https://ru.wikipedia.org/wiki/%D0%A2%D0%B5%D1%80%D1%80%D0%BE%D1%80%D0%B8%D0%B7%D0%BC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л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645024"/>
            <a:ext cx="7531437" cy="2174156"/>
          </a:xfrm>
          <a:prstGeom prst="rect">
            <a:avLst/>
          </a:prstGeom>
        </p:spPr>
      </p:pic>
      <p:pic>
        <p:nvPicPr>
          <p:cNvPr id="7" name="Рисунок 6" descr="исаца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548680"/>
            <a:ext cx="7393811" cy="1440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764704"/>
            <a:ext cx="6858000" cy="9906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Calibri" pitchFamily="34" charset="0"/>
                <a:cs typeface="Calibri" pitchFamily="34" charset="0"/>
              </a:rPr>
              <a:t>Бдительность и безопасность</a:t>
            </a:r>
            <a:endParaRPr lang="ru-RU" sz="4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" name="Рисунок 8" descr="исеца.bmp"/>
          <p:cNvPicPr>
            <a:picLocks noChangeAspect="1"/>
          </p:cNvPicPr>
          <p:nvPr/>
        </p:nvPicPr>
        <p:blipFill>
          <a:blip r:embed="rId4" cstate="print"/>
          <a:srcRect b="22276"/>
          <a:stretch>
            <a:fillRect/>
          </a:stretch>
        </p:blipFill>
        <p:spPr>
          <a:xfrm>
            <a:off x="1763688" y="3878288"/>
            <a:ext cx="7380312" cy="2979712"/>
          </a:xfrm>
          <a:prstGeom prst="rect">
            <a:avLst/>
          </a:prstGeom>
        </p:spPr>
      </p:pic>
      <p:sp>
        <p:nvSpPr>
          <p:cNvPr id="5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411760" y="4005064"/>
            <a:ext cx="6425952" cy="25922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Презентацию выполнил </a:t>
            </a:r>
            <a:r>
              <a:rPr lang="ru-RU" sz="1800" dirty="0" err="1" smtClean="0">
                <a:solidFill>
                  <a:schemeClr val="tx1"/>
                </a:solidFill>
                <a:latin typeface="+mn-lt"/>
              </a:rPr>
              <a:t>Кордюков</a:t>
            </a: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 Вадим Александрович, 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ученик 10 класса БМАОУ СОШ №23 п. Кедровка. 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Контактный номер: 8(901)431-58-31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Руководитель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ru-RU" sz="1800" dirty="0" err="1" smtClean="0">
                <a:solidFill>
                  <a:schemeClr val="tx1"/>
                </a:solidFill>
                <a:latin typeface="+mn-lt"/>
              </a:rPr>
              <a:t>Шабашова</a:t>
            </a: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 Светлана Анатольевна,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 учитель английского языка. </a:t>
            </a:r>
          </a:p>
          <a:p>
            <a:pPr>
              <a:lnSpc>
                <a:spcPct val="150000"/>
              </a:lnSpc>
            </a:pP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Контактный номер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8</a:t>
            </a:r>
            <a:r>
              <a:rPr lang="ru-RU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904)541-74-53</a:t>
            </a:r>
            <a:endParaRPr lang="ru-RU" sz="1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9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Если начался штурм и вы оказались в заложниках</a:t>
            </a:r>
            <a:endParaRPr lang="ru-RU" sz="29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После начала штурма старайся держаться подальше от террористов, окон и дверных проёмов.</a:t>
            </a:r>
            <a:br>
              <a:rPr lang="ru-RU" sz="2000" dirty="0" smtClean="0"/>
            </a:br>
            <a:r>
              <a:rPr lang="ru-RU" sz="2000" dirty="0" smtClean="0"/>
              <a:t>При штурме могут использоваться свето-шумовые гранаты: яркий свет бьёт в глаза, звук ударяет по ушам или чувствуется резкий запах дыма. В этом случае падай на пол, закрой глаза (ни в коем случае не три их), накрой голову руками и жди, когда сотрудники спецназа выведут тебя из здания.</a:t>
            </a:r>
            <a:endParaRPr lang="ru-RU" sz="2000" dirty="0"/>
          </a:p>
        </p:txBody>
      </p:sp>
      <p:pic>
        <p:nvPicPr>
          <p:cNvPr id="5122" name="Picture 2" descr="Спецназ ФСБ освободил крымский пансионат от условных террористов - РИА  Новости, 25.05.2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005064"/>
            <a:ext cx="4608512" cy="2611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Что предпринимается против терроризма</a:t>
            </a:r>
            <a:endParaRPr lang="ru-RU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обеспечение и защита основных прав и свобод человека и гражданина;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неотвратимость наказания за осуществление террористической деятельности;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системность и комплексное использование политических, информационно-пропагандистских, социально-экономических, правовых, специальных и иных мер противодействия терроризму;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сотрудничество государства с общественными и религиозными объединениями, международными и иными организациями, гражданами в противодействии терроризму;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приоритет мер предупреждения терроризма;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сочетание гласных и негласных методов противодействия терроризму;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недопустимость политических уступок террористам;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1500" dirty="0" smtClean="0"/>
              <a:t>минимизация и (или) ликвидация последствий проявлений терроризма;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+mn-lt"/>
              </a:rPr>
              <a:t>Мы за мир на земле</a:t>
            </a:r>
            <a:endParaRPr lang="ru-RU" sz="4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30" name="Picture 6" descr="Inicio - Fundación Observatorio de Derechos Humanos y Justici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229600" cy="4937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Информация взята со следующих сайтов</a:t>
            </a:r>
            <a:r>
              <a:rPr lang="en-US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ru-RU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dirty="0" smtClean="0">
                <a:hlinkClick r:id="rId2"/>
              </a:rPr>
              <a:t>https://cao.mos.ru/countering-extremism/the-conditions-of-occurrence-of-the-terrorist-threat-and-countermeasures/</a:t>
            </a:r>
            <a:endParaRPr lang="ru-RU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hlinkClick r:id="rId3"/>
              </a:rPr>
              <a:t>https://ru.wikipedia.org/wiki/%D0%AD%D0%BA%D1%81%D1%82%D1%80%D0%B5%D0%BC%D0%B8%D0%B7%D0%BC</a:t>
            </a:r>
            <a:endParaRPr lang="ru-RU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hlinkClick r:id="rId4"/>
              </a:rPr>
              <a:t>https://ru.wikipedia.org/wiki/%D0%A2%D0%B5%D1%80%D1%80%D0%BE%D1%80%D0%B8%D0%B7%D0%BC</a:t>
            </a:r>
            <a:endParaRPr lang="ru-RU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/>
              <a:t>https://31.xn--b1aew.xn--p1ai/citizens/pravo/%D0%BF%D0%B0%D0%BC%D1%8F%D1%82%D0%BA%D0%B81/%D0%BF%D1%80%D0%BE%D1%84%D0%B8%D0%BB%D0%B0%D0%BA%D1%82%D0%B8%D0%BA%D0%B0-%D1%82%D0%B5%D1%80%D1%80%D0%BE%D1%80%D0%B8%D0%B7%D0%BC%D0%B0-%D0%B8-%D1%8D%D0%BA%D1%81%D1%82%D1%80%D0%B5%D0%BC%D0%B8%D0%B7%D0%BC%D0%B0/%D1%82%D0%B5%D1%80%D1%80%D0%BE%D1%80%D0%B8%D0%B7%D0%BC-%D1%83%D0%B3%D1%80%D0%BE%D0%B7%D0%B0-%D0%BE%D0%B1%D1%89%D0%B5%D1%81%D1%82%D0%B2%D1%83</a:t>
            </a:r>
            <a:endParaRPr lang="ru-RU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hlinkClick r:id="rId5"/>
              </a:rPr>
              <a:t>http://nac.gov.ru/rekomendacii-po-pravilam-lichnoy-bezopasnosti/esli-ty-okazalsya-v-zalozhnikah.html</a:t>
            </a:r>
            <a:endParaRPr lang="ru-RU" sz="1400" dirty="0" smtClean="0"/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hlinkClick r:id="rId6"/>
              </a:rPr>
              <a:t>https://brstu.ru/protivodeystvie-terrorizmu</a:t>
            </a:r>
            <a:endParaRPr lang="ru-RU" sz="1400" dirty="0" smtClean="0"/>
          </a:p>
          <a:p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052736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  <a:latin typeface="+mn-lt"/>
              </a:rPr>
              <a:t>Спасибо за внимание</a:t>
            </a:r>
            <a:endParaRPr lang="ru-RU" sz="6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 descr="ᐈ Картинки голуби фотографии, фотография голуби | скачать на Depositphotos®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060848"/>
            <a:ext cx="6075040" cy="4131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Актуальность проблемы</a:t>
            </a:r>
            <a:endParaRPr lang="ru-RU" sz="36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686800" cy="4960208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000" dirty="0" smtClean="0"/>
              <a:t>В данное время проблема</a:t>
            </a:r>
          </a:p>
          <a:p>
            <a:pPr algn="r">
              <a:lnSpc>
                <a:spcPct val="150000"/>
              </a:lnSpc>
              <a:buNone/>
            </a:pPr>
            <a:r>
              <a:rPr lang="ru-RU" sz="2000" dirty="0" smtClean="0"/>
              <a:t>терроризма и экстремизма очень </a:t>
            </a:r>
          </a:p>
          <a:p>
            <a:pPr algn="r">
              <a:lnSpc>
                <a:spcPct val="150000"/>
              </a:lnSpc>
              <a:buNone/>
            </a:pPr>
            <a:r>
              <a:rPr lang="ru-RU" sz="2000" dirty="0" smtClean="0"/>
              <a:t>актуальна. В мире только за 2019 </a:t>
            </a:r>
          </a:p>
          <a:p>
            <a:pPr algn="r">
              <a:lnSpc>
                <a:spcPct val="150000"/>
              </a:lnSpc>
              <a:buNone/>
            </a:pPr>
            <a:r>
              <a:rPr lang="ru-RU" sz="2000" dirty="0" smtClean="0"/>
              <a:t>год от террористических</a:t>
            </a:r>
          </a:p>
          <a:p>
            <a:pPr algn="r">
              <a:lnSpc>
                <a:spcPct val="150000"/>
              </a:lnSpc>
              <a:buNone/>
            </a:pPr>
            <a:r>
              <a:rPr lang="ru-RU" sz="2000" dirty="0" smtClean="0"/>
              <a:t> нападений погибло и</a:t>
            </a:r>
          </a:p>
          <a:p>
            <a:pPr algn="r">
              <a:lnSpc>
                <a:spcPct val="150000"/>
              </a:lnSpc>
              <a:buNone/>
            </a:pPr>
            <a:r>
              <a:rPr lang="ru-RU" sz="2000" dirty="0" smtClean="0"/>
              <a:t> пострадало около 7 тыс. человек.</a:t>
            </a:r>
          </a:p>
        </p:txBody>
      </p:sp>
      <p:pic>
        <p:nvPicPr>
          <p:cNvPr id="14338" name="Picture 2" descr="Террористы планировали взорвать самолет по маршруту Сидней - Абу-Даби -  Аналитический интернет-журнал Vла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196752"/>
            <a:ext cx="5156823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5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Определение терроризма и экстремизма</a:t>
            </a:r>
            <a:endParaRPr lang="ru-RU" sz="35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2400" dirty="0" smtClean="0"/>
              <a:t>Терроризм - это метод, который используют организованные группы или политические партии для достижения своих целей. Отличительная черта терроризма – применение насилия в отношении мирных граждан.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2400" dirty="0" smtClean="0"/>
              <a:t>Экстремизм – это действия направленные на провокацию беспорядков, террористические акции и устраивание гражданской войны.</a:t>
            </a:r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endParaRPr lang="ru-RU" sz="2400" dirty="0" smtClean="0"/>
          </a:p>
          <a:p>
            <a:pPr>
              <a:lnSpc>
                <a:spcPct val="170000"/>
              </a:lnSpc>
              <a:buFont typeface="Arial" pitchFamily="34" charset="0"/>
              <a:buChar char="•"/>
            </a:pPr>
            <a:r>
              <a:rPr lang="ru-RU" sz="2400" dirty="0" smtClean="0"/>
              <a:t>Как видно из определений терроризма и экстремизма это два разных, но взаимосвязанных между собой явления.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 algn="r">
              <a:buNone/>
            </a:pPr>
            <a:endParaRPr lang="ru-RU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upload.wikimedia.org/wikipedia/commons/thumb/8/8b/Terrorist_incidents_map_of_the_world_1970-2015.svg/1024px-Terrorist_incidents_map_of_the_world_1970-2015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5661248"/>
            <a:ext cx="8229600" cy="9144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+mn-lt"/>
              </a:rPr>
              <a:t>Глобальная карта-схема террористических нападений (за период 1970—2015 годов)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+mn-lt"/>
              </a:rPr>
              <a:t>Причины возникновения терроризма?</a:t>
            </a:r>
            <a:endParaRPr lang="ru-RU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Arial"/>
              </a:rPr>
              <a:t>1) наличием социальных, национальных и религиозных проблем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Arial"/>
              </a:rPr>
              <a:t>2) война и военные конфликты, в рамках которых террористические акты становятся частью военных действий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Arial"/>
              </a:rPr>
              <a:t>3) наличием социальных групп, отличающихся от своих ближних и дальних соседей высоким уровнем материального благосостояния и культуры, а также в силу своей политической, экономической и военной мощи либо иных возможностей, диктующих свою волю другим странам и социальным группам.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+mn-lt"/>
              </a:rPr>
              <a:t>Терроризм – угроза обществу</a:t>
            </a:r>
            <a:endParaRPr lang="ru-RU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Основные виды терроризма</a:t>
            </a:r>
            <a:r>
              <a:rPr lang="en-US" sz="2800" dirty="0" smtClean="0"/>
              <a:t> </a:t>
            </a:r>
            <a:r>
              <a:rPr lang="ru-RU" sz="2800" dirty="0" smtClean="0"/>
              <a:t>и как им противодействовать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Если вы нашли бесхозную сумку или пакет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</a:rPr>
              <a:t>Если вы обнаружили в общественном месте или транспорте бесхозную сумку или пакет, опросите людей, находящихся рядом.</a:t>
            </a:r>
            <a:r>
              <a:rPr lang="ru-RU" sz="2000" dirty="0" smtClean="0"/>
              <a:t> Если хозяин не установлен, немедленно сообщите о находке в полицию.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</a:rPr>
              <a:t>Ни в коем случае не трогайте, не вскрывайте и не передвигайте находку.</a:t>
            </a:r>
          </a:p>
        </p:txBody>
      </p:sp>
      <p:pic>
        <p:nvPicPr>
          <p:cNvPr id="8194" name="Picture 2" descr="Как вести себя при обнаружении подозрительных предметов » Администрация МО  &quot;Судогодский район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0608" y="3573016"/>
            <a:ext cx="4216584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Жил человек рассеянный - Новости - Администрация Железнодорожного райо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3533820" cy="234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424936" cy="99060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+mn-lt"/>
              </a:rPr>
              <a:t>Если вы услышали звуки стрельбы в помещении</a:t>
            </a:r>
            <a:endParaRPr lang="ru-RU" sz="3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Первое что нужно делать, это не поддаваться панике. Ни в коем случае не стоять около окон и не подниматься выше подоконников. Если есть возможность то немедленно позвонить в полицию или родственникам.</a:t>
            </a:r>
          </a:p>
        </p:txBody>
      </p:sp>
      <p:pic>
        <p:nvPicPr>
          <p:cNvPr id="7170" name="Picture 2" descr="Колумбайн» везде: что случилось в США почти 20 лет назад и как это повлияло  на жизнь школ | Ме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39746"/>
            <a:ext cx="3960440" cy="2691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Массовое убийство в Керченском политехническом колледже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1617" y="3573016"/>
            <a:ext cx="4632871" cy="2603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+mn-lt"/>
              </a:rPr>
              <a:t>Если вы попали в заложники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dirty="0" smtClean="0"/>
              <a:t>Не пытайтесь убежать или вырваться самостоятельно – террористы могут отреагировать агрессивно. Самое главное что нужно сделать, это успокоится и ждать освобождения. Старайтесь не раздражать террористов</a:t>
            </a:r>
            <a:r>
              <a:rPr lang="en-US" sz="2000" dirty="0" smtClean="0"/>
              <a:t>: </a:t>
            </a:r>
            <a:r>
              <a:rPr lang="ru-RU" sz="2000" dirty="0" smtClean="0"/>
              <a:t>не кричи, не возмущайся, не вступай в споры с террористами и выполняй все их требования.</a:t>
            </a:r>
            <a:endParaRPr lang="ru-RU" sz="2000" dirty="0"/>
          </a:p>
        </p:txBody>
      </p:sp>
      <p:pic>
        <p:nvPicPr>
          <p:cNvPr id="6146" name="Picture 2" descr="Ветеран &quot;Альфы&quot; о Беслане: мы готовы были выслушать террористов - РИА  Новости, 01.09.2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77072"/>
            <a:ext cx="393926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В этот день состоялся террористический акт в школе Беслана: zihuatanexo — 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171992"/>
            <a:ext cx="4185320" cy="2473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732</TotalTime>
  <Words>463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Начальная</vt:lpstr>
      <vt:lpstr>Бдительность и безопасность</vt:lpstr>
      <vt:lpstr>Актуальность проблемы</vt:lpstr>
      <vt:lpstr>Определение терроризма и экстремизма</vt:lpstr>
      <vt:lpstr>Глобальная карта-схема террористических нападений (за период 1970—2015 годов)</vt:lpstr>
      <vt:lpstr>Причины возникновения терроризма?</vt:lpstr>
      <vt:lpstr>Терроризм – угроза обществу</vt:lpstr>
      <vt:lpstr>Если вы нашли бесхозную сумку или пакет</vt:lpstr>
      <vt:lpstr>Если вы услышали звуки стрельбы в помещении</vt:lpstr>
      <vt:lpstr>Если вы попали в заложники</vt:lpstr>
      <vt:lpstr>Если начался штурм и вы оказались в заложниках</vt:lpstr>
      <vt:lpstr>Что предпринимается против терроризма</vt:lpstr>
      <vt:lpstr>Мы за мир на земле</vt:lpstr>
      <vt:lpstr>Информация взята со следующих сайтов:</vt:lpstr>
      <vt:lpstr>Спасибо за внимание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Microsoft Office</dc:creator>
  <cp:lastModifiedBy>user</cp:lastModifiedBy>
  <cp:revision>70</cp:revision>
  <dcterms:created xsi:type="dcterms:W3CDTF">2020-11-04T10:01:52Z</dcterms:created>
  <dcterms:modified xsi:type="dcterms:W3CDTF">2020-11-09T09:42:51Z</dcterms:modified>
</cp:coreProperties>
</file>