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300" r:id="rId2"/>
    <p:sldId id="301" r:id="rId3"/>
    <p:sldId id="333" r:id="rId4"/>
    <p:sldId id="302" r:id="rId5"/>
    <p:sldId id="303" r:id="rId6"/>
    <p:sldId id="311" r:id="rId7"/>
    <p:sldId id="312" r:id="rId8"/>
    <p:sldId id="305" r:id="rId9"/>
    <p:sldId id="257" r:id="rId10"/>
    <p:sldId id="296" r:id="rId11"/>
    <p:sldId id="298" r:id="rId12"/>
    <p:sldId id="299" r:id="rId13"/>
    <p:sldId id="258" r:id="rId14"/>
    <p:sldId id="295" r:id="rId15"/>
    <p:sldId id="259" r:id="rId16"/>
    <p:sldId id="278" r:id="rId17"/>
    <p:sldId id="261" r:id="rId18"/>
    <p:sldId id="280" r:id="rId19"/>
    <p:sldId id="262" r:id="rId20"/>
    <p:sldId id="281" r:id="rId21"/>
    <p:sldId id="263" r:id="rId22"/>
    <p:sldId id="282" r:id="rId23"/>
    <p:sldId id="264" r:id="rId24"/>
    <p:sldId id="283" r:id="rId25"/>
    <p:sldId id="265" r:id="rId26"/>
    <p:sldId id="284" r:id="rId27"/>
    <p:sldId id="266" r:id="rId28"/>
    <p:sldId id="285" r:id="rId29"/>
    <p:sldId id="267" r:id="rId30"/>
    <p:sldId id="286" r:id="rId31"/>
    <p:sldId id="268" r:id="rId32"/>
    <p:sldId id="287" r:id="rId33"/>
    <p:sldId id="269" r:id="rId34"/>
    <p:sldId id="288" r:id="rId35"/>
    <p:sldId id="270" r:id="rId36"/>
    <p:sldId id="289" r:id="rId37"/>
    <p:sldId id="272" r:id="rId38"/>
    <p:sldId id="290" r:id="rId39"/>
    <p:sldId id="276" r:id="rId40"/>
    <p:sldId id="291" r:id="rId41"/>
    <p:sldId id="273" r:id="rId42"/>
    <p:sldId id="271" r:id="rId43"/>
    <p:sldId id="274" r:id="rId44"/>
    <p:sldId id="275"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9" r:id="rId60"/>
    <p:sldId id="328" r:id="rId61"/>
    <p:sldId id="327" r:id="rId62"/>
    <p:sldId id="330" r:id="rId63"/>
    <p:sldId id="331" r:id="rId64"/>
    <p:sldId id="332" r:id="rId65"/>
    <p:sldId id="308" r:id="rId66"/>
    <p:sldId id="306" r:id="rId67"/>
    <p:sldId id="307" r:id="rId68"/>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6701"/>
    <a:srgbClr val="558928"/>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54" d="100"/>
          <a:sy n="54" d="100"/>
        </p:scale>
        <p:origin x="-648" y="-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2E958B16-31F2-4585-8CE6-4404B0D75D60}"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6146769F-533D-4DF7-A2D6-7FB536C55C3E}" type="slidenum">
              <a:rPr lang="ru-RU" smtClean="0"/>
              <a:pPr>
                <a:defRPr/>
              </a:pPr>
              <a:t>‹#›</a:t>
            </a:fld>
            <a:endParaRPr lang="ru-RU"/>
          </a:p>
        </p:txBody>
      </p:sp>
    </p:spTree>
    <p:extLst>
      <p:ext uri="{BB962C8B-B14F-4D97-AF65-F5344CB8AC3E}">
        <p14:creationId xmlns="" xmlns:p14="http://schemas.microsoft.com/office/powerpoint/2010/main" val="156699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8855652-8B5A-40BD-9AA6-53610C6EE23B}" type="slidenum">
              <a:rPr lang="ru-RU" smtClean="0"/>
              <a:pPr>
                <a:defRPr/>
              </a:pPr>
              <a:t>‹#›</a:t>
            </a:fld>
            <a:endParaRPr lang="ru-RU"/>
          </a:p>
        </p:txBody>
      </p:sp>
    </p:spTree>
    <p:extLst>
      <p:ext uri="{BB962C8B-B14F-4D97-AF65-F5344CB8AC3E}">
        <p14:creationId xmlns="" xmlns:p14="http://schemas.microsoft.com/office/powerpoint/2010/main" val="72522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8855652-8B5A-40BD-9AA6-53610C6EE23B}" type="slidenum">
              <a:rPr lang="ru-RU" smtClean="0"/>
              <a:pPr>
                <a:defRPr/>
              </a:pPr>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251476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8855652-8B5A-40BD-9AA6-53610C6EE23B}" type="slidenum">
              <a:rPr lang="ru-RU" smtClean="0"/>
              <a:pPr>
                <a:defRPr/>
              </a:pPr>
              <a:t>‹#›</a:t>
            </a:fld>
            <a:endParaRPr lang="ru-RU"/>
          </a:p>
        </p:txBody>
      </p:sp>
    </p:spTree>
    <p:extLst>
      <p:ext uri="{BB962C8B-B14F-4D97-AF65-F5344CB8AC3E}">
        <p14:creationId xmlns="" xmlns:p14="http://schemas.microsoft.com/office/powerpoint/2010/main" val="3382031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8855652-8B5A-40BD-9AA6-53610C6EE23B}" type="slidenum">
              <a:rPr lang="ru-RU" smtClean="0"/>
              <a:pPr>
                <a:defRPr/>
              </a:pPr>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3452393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8855652-8B5A-40BD-9AA6-53610C6EE23B}" type="slidenum">
              <a:rPr lang="ru-RU" smtClean="0"/>
              <a:pPr>
                <a:defRPr/>
              </a:pPr>
              <a:t>‹#›</a:t>
            </a:fld>
            <a:endParaRPr lang="ru-RU"/>
          </a:p>
        </p:txBody>
      </p:sp>
    </p:spTree>
    <p:extLst>
      <p:ext uri="{BB962C8B-B14F-4D97-AF65-F5344CB8AC3E}">
        <p14:creationId xmlns="" xmlns:p14="http://schemas.microsoft.com/office/powerpoint/2010/main" val="2481691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4E74C5ED-0188-4551-BA55-87DD01F61646}"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513E3A2-914F-4A33-B9BD-9BEEBAF3AED5}" type="slidenum">
              <a:rPr lang="ru-RU" smtClean="0"/>
              <a:pPr>
                <a:defRPr/>
              </a:pPr>
              <a:t>‹#›</a:t>
            </a:fld>
            <a:endParaRPr lang="ru-RU"/>
          </a:p>
        </p:txBody>
      </p:sp>
    </p:spTree>
    <p:extLst>
      <p:ext uri="{BB962C8B-B14F-4D97-AF65-F5344CB8AC3E}">
        <p14:creationId xmlns="" xmlns:p14="http://schemas.microsoft.com/office/powerpoint/2010/main" val="3898546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240A24B3-5FEA-4B95-A51C-224669D30ADB}"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6B101A8-87F4-4415-8AD1-16AED1DBA715}" type="slidenum">
              <a:rPr lang="ru-RU" smtClean="0"/>
              <a:pPr>
                <a:defRPr/>
              </a:pPr>
              <a:t>‹#›</a:t>
            </a:fld>
            <a:endParaRPr lang="ru-RU"/>
          </a:p>
        </p:txBody>
      </p:sp>
    </p:spTree>
    <p:extLst>
      <p:ext uri="{BB962C8B-B14F-4D97-AF65-F5344CB8AC3E}">
        <p14:creationId xmlns="" xmlns:p14="http://schemas.microsoft.com/office/powerpoint/2010/main" val="403271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DC92B02-AD96-4AB6-899F-F37AAABB7862}"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A6FE9DD3-525E-435A-B179-F230343D65CC}" type="slidenum">
              <a:rPr lang="ru-RU" smtClean="0"/>
              <a:pPr>
                <a:defRPr/>
              </a:pPr>
              <a:t>‹#›</a:t>
            </a:fld>
            <a:endParaRPr lang="ru-RU"/>
          </a:p>
        </p:txBody>
      </p:sp>
    </p:spTree>
    <p:extLst>
      <p:ext uri="{BB962C8B-B14F-4D97-AF65-F5344CB8AC3E}">
        <p14:creationId xmlns="" xmlns:p14="http://schemas.microsoft.com/office/powerpoint/2010/main" val="74117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8FF4C595-00B7-49A1-850D-3DAE2DB6232C}" type="datetimeFigureOut">
              <a:rPr lang="ru-RU" smtClean="0"/>
              <a:pPr>
                <a:defRPr/>
              </a:pPr>
              <a:t>03.09.2020</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8D9CC80-A53D-4884-B2BA-A9C61BF23037}" type="slidenum">
              <a:rPr lang="ru-RU" smtClean="0"/>
              <a:pPr>
                <a:defRPr/>
              </a:pPr>
              <a:t>‹#›</a:t>
            </a:fld>
            <a:endParaRPr lang="ru-RU"/>
          </a:p>
        </p:txBody>
      </p:sp>
    </p:spTree>
    <p:extLst>
      <p:ext uri="{BB962C8B-B14F-4D97-AF65-F5344CB8AC3E}">
        <p14:creationId xmlns="" xmlns:p14="http://schemas.microsoft.com/office/powerpoint/2010/main" val="60465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A87B436A-2849-40E8-867C-2D1616787000}" type="datetimeFigureOut">
              <a:rPr lang="ru-RU" smtClean="0"/>
              <a:pPr>
                <a:defRPr/>
              </a:pPr>
              <a:t>03.09.2020</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871CD2F3-1551-48C9-A49B-7975A000CADE}" type="slidenum">
              <a:rPr lang="ru-RU" smtClean="0"/>
              <a:pPr>
                <a:defRPr/>
              </a:pPr>
              <a:t>‹#›</a:t>
            </a:fld>
            <a:endParaRPr lang="ru-RU"/>
          </a:p>
        </p:txBody>
      </p:sp>
    </p:spTree>
    <p:extLst>
      <p:ext uri="{BB962C8B-B14F-4D97-AF65-F5344CB8AC3E}">
        <p14:creationId xmlns="" xmlns:p14="http://schemas.microsoft.com/office/powerpoint/2010/main" val="1201278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D245FD4F-3167-4DDD-A2EB-FA7D275245FC}" type="datetimeFigureOut">
              <a:rPr lang="ru-RU" smtClean="0"/>
              <a:pPr>
                <a:defRPr/>
              </a:pPr>
              <a:t>03.09.2020</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16075F8E-EA87-4637-99FF-6D3C0DB8D839}" type="slidenum">
              <a:rPr lang="ru-RU" smtClean="0"/>
              <a:pPr>
                <a:defRPr/>
              </a:pPr>
              <a:t>‹#›</a:t>
            </a:fld>
            <a:endParaRPr lang="ru-RU"/>
          </a:p>
        </p:txBody>
      </p:sp>
    </p:spTree>
    <p:extLst>
      <p:ext uri="{BB962C8B-B14F-4D97-AF65-F5344CB8AC3E}">
        <p14:creationId xmlns="" xmlns:p14="http://schemas.microsoft.com/office/powerpoint/2010/main" val="2028516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16679436-1112-44F3-8B8D-909FBC983132}" type="datetimeFigureOut">
              <a:rPr lang="ru-RU" smtClean="0"/>
              <a:pPr>
                <a:defRPr/>
              </a:pPr>
              <a:t>03.09.2020</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FD004FE5-8381-4AEB-BE9F-E48DDD1E1F1F}" type="slidenum">
              <a:rPr lang="ru-RU" smtClean="0"/>
              <a:pPr>
                <a:defRPr/>
              </a:pPr>
              <a:t>‹#›</a:t>
            </a:fld>
            <a:endParaRPr lang="ru-RU"/>
          </a:p>
        </p:txBody>
      </p:sp>
    </p:spTree>
    <p:extLst>
      <p:ext uri="{BB962C8B-B14F-4D97-AF65-F5344CB8AC3E}">
        <p14:creationId xmlns="" xmlns:p14="http://schemas.microsoft.com/office/powerpoint/2010/main" val="1496375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F3A4996-6C16-4183-8846-451566DDDDB5}" type="datetimeFigureOut">
              <a:rPr lang="ru-RU" smtClean="0"/>
              <a:pPr>
                <a:defRPr/>
              </a:pPr>
              <a:t>03.09.2020</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5BDB359E-2839-4357-97F8-897B498DB90C}" type="slidenum">
              <a:rPr lang="ru-RU" smtClean="0"/>
              <a:pPr>
                <a:defRPr/>
              </a:pPr>
              <a:t>‹#›</a:t>
            </a:fld>
            <a:endParaRPr lang="ru-RU"/>
          </a:p>
        </p:txBody>
      </p:sp>
    </p:spTree>
    <p:extLst>
      <p:ext uri="{BB962C8B-B14F-4D97-AF65-F5344CB8AC3E}">
        <p14:creationId xmlns="" xmlns:p14="http://schemas.microsoft.com/office/powerpoint/2010/main" val="1117146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5E6BC045-903F-424E-857E-FB6A19DB3650}" type="datetimeFigureOut">
              <a:rPr lang="ru-RU" smtClean="0"/>
              <a:pPr>
                <a:defRPr/>
              </a:pPr>
              <a:t>03.09.2020</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151CE0C-21AA-45FA-874E-C26F39644625}" type="slidenum">
              <a:rPr lang="ru-RU" smtClean="0"/>
              <a:pPr>
                <a:defRPr/>
              </a:pPr>
              <a:t>‹#›</a:t>
            </a:fld>
            <a:endParaRPr lang="ru-RU"/>
          </a:p>
        </p:txBody>
      </p:sp>
    </p:spTree>
    <p:extLst>
      <p:ext uri="{BB962C8B-B14F-4D97-AF65-F5344CB8AC3E}">
        <p14:creationId xmlns="" xmlns:p14="http://schemas.microsoft.com/office/powerpoint/2010/main" val="1384225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95CBA5E-33E1-4639-B121-5DFE646AC0E3}" type="datetimeFigureOut">
              <a:rPr lang="ru-RU" smtClean="0"/>
              <a:pPr>
                <a:defRPr/>
              </a:pPr>
              <a:t>03.09.2020</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9418EFF3-2F2A-40DE-BAAE-B292074C9903}" type="slidenum">
              <a:rPr lang="ru-RU" smtClean="0"/>
              <a:pPr>
                <a:defRPr/>
              </a:pPr>
              <a:t>‹#›</a:t>
            </a:fld>
            <a:endParaRPr lang="ru-RU"/>
          </a:p>
        </p:txBody>
      </p:sp>
    </p:spTree>
    <p:extLst>
      <p:ext uri="{BB962C8B-B14F-4D97-AF65-F5344CB8AC3E}">
        <p14:creationId xmlns="" xmlns:p14="http://schemas.microsoft.com/office/powerpoint/2010/main" val="827317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5E123D2-EDB5-43A3-8379-28FC079C9752}" type="datetimeFigureOut">
              <a:rPr lang="ru-RU" smtClean="0"/>
              <a:pPr>
                <a:defRPr/>
              </a:pPr>
              <a:t>03.09.2020</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a:defRPr/>
            </a:pPr>
            <a:fld id="{C8855652-8B5A-40BD-9AA6-53610C6EE23B}" type="slidenum">
              <a:rPr lang="ru-RU" smtClean="0"/>
              <a:pPr>
                <a:defRPr/>
              </a:pPr>
              <a:t>‹#›</a:t>
            </a:fld>
            <a:endParaRPr lang="ru-RU"/>
          </a:p>
        </p:txBody>
      </p:sp>
    </p:spTree>
    <p:extLst>
      <p:ext uri="{BB962C8B-B14F-4D97-AF65-F5344CB8AC3E}">
        <p14:creationId xmlns="" xmlns:p14="http://schemas.microsoft.com/office/powerpoint/2010/main" val="40343687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slide" Target="slide18.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image" Target="../media/image56.jpeg"/><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9.xml"/><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9.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image" Target="../media/image65.jpeg"/><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9.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slide" Target="slide9.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9.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5" Type="http://schemas.openxmlformats.org/officeDocument/2006/relationships/slide" Target="slide38.xml"/><Relationship Id="rId4" Type="http://schemas.openxmlformats.org/officeDocument/2006/relationships/slide" Target="slide9.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5" Type="http://schemas.openxmlformats.org/officeDocument/2006/relationships/slide" Target="slide40.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7" Type="http://schemas.openxmlformats.org/officeDocument/2006/relationships/slide" Target="slide46.xml"/><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4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image" Target="../media/image89.jpeg"/><Relationship Id="rId18" Type="http://schemas.openxmlformats.org/officeDocument/2006/relationships/slide" Target="slide61.xml"/><Relationship Id="rId3" Type="http://schemas.openxmlformats.org/officeDocument/2006/relationships/slide" Target="slide47.xml"/><Relationship Id="rId21" Type="http://schemas.openxmlformats.org/officeDocument/2006/relationships/image" Target="../media/image93.jpeg"/><Relationship Id="rId7" Type="http://schemas.openxmlformats.org/officeDocument/2006/relationships/image" Target="../media/image86.jpeg"/><Relationship Id="rId12" Type="http://schemas.openxmlformats.org/officeDocument/2006/relationships/slide" Target="slide55.xml"/><Relationship Id="rId17" Type="http://schemas.openxmlformats.org/officeDocument/2006/relationships/image" Target="../media/image91.jpeg"/><Relationship Id="rId2" Type="http://schemas.openxmlformats.org/officeDocument/2006/relationships/image" Target="../media/image83.png"/><Relationship Id="rId16" Type="http://schemas.openxmlformats.org/officeDocument/2006/relationships/slide" Target="slide59.xml"/><Relationship Id="rId20" Type="http://schemas.openxmlformats.org/officeDocument/2006/relationships/slide" Target="slide63.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image" Target="../media/image88.jpeg"/><Relationship Id="rId5" Type="http://schemas.openxmlformats.org/officeDocument/2006/relationships/slide" Target="slide65.xml"/><Relationship Id="rId15" Type="http://schemas.openxmlformats.org/officeDocument/2006/relationships/image" Target="../media/image90.jpeg"/><Relationship Id="rId10" Type="http://schemas.openxmlformats.org/officeDocument/2006/relationships/slide" Target="slide53.xml"/><Relationship Id="rId19" Type="http://schemas.openxmlformats.org/officeDocument/2006/relationships/image" Target="../media/image92.jpeg"/><Relationship Id="rId4" Type="http://schemas.openxmlformats.org/officeDocument/2006/relationships/image" Target="../media/image85.jpeg"/><Relationship Id="rId9" Type="http://schemas.openxmlformats.org/officeDocument/2006/relationships/image" Target="../media/image87.jpeg"/><Relationship Id="rId14" Type="http://schemas.openxmlformats.org/officeDocument/2006/relationships/slide" Target="slide57.xml"/><Relationship Id="rId22" Type="http://schemas.openxmlformats.org/officeDocument/2006/relationships/image" Target="../media/image84.png"/></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5.jpeg"/><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6.jpeg"/><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7.jpeg"/><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8.jpeg"/><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9.jpeg"/><Relationship Id="rId1" Type="http://schemas.openxmlformats.org/officeDocument/2006/relationships/slideLayout" Target="../slideLayouts/slideLayout2.xml"/><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02.jpeg"/><Relationship Id="rId1" Type="http://schemas.openxmlformats.org/officeDocument/2006/relationships/slideLayout" Target="../slideLayouts/slideLayout2.xml"/><Relationship Id="rId4"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s://vk.com/virtualnayayekskursua" TargetMode="Externa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1082;&#1072;&#1088;&#1090;&#1072;%20%5b&#1040;&#1074;&#1090;&#1086;&#1089;&#1086;&#1093;&#1088;&#1072;&#1085;&#1077;&#1085;&#1085;&#1099;&#1081;%5d.pptx"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3" Type="http://schemas.openxmlformats.org/officeDocument/2006/relationships/slide" Target="slide25.xml"/><Relationship Id="rId18" Type="http://schemas.openxmlformats.org/officeDocument/2006/relationships/image" Target="../media/image17.jpeg"/><Relationship Id="rId26" Type="http://schemas.openxmlformats.org/officeDocument/2006/relationships/image" Target="../media/image22.jpeg"/><Relationship Id="rId39" Type="http://schemas.openxmlformats.org/officeDocument/2006/relationships/image" Target="../media/image29.jpeg"/><Relationship Id="rId3" Type="http://schemas.openxmlformats.org/officeDocument/2006/relationships/slide" Target="slide31.xml"/><Relationship Id="rId21" Type="http://schemas.openxmlformats.org/officeDocument/2006/relationships/slide" Target="slide23.xml"/><Relationship Id="rId34" Type="http://schemas.openxmlformats.org/officeDocument/2006/relationships/slide" Target="slide11.xml"/><Relationship Id="rId42" Type="http://schemas.openxmlformats.org/officeDocument/2006/relationships/image" Target="../media/image32.jpeg"/><Relationship Id="rId47" Type="http://schemas.openxmlformats.org/officeDocument/2006/relationships/image" Target="../media/image37.jpeg"/><Relationship Id="rId50" Type="http://schemas.openxmlformats.org/officeDocument/2006/relationships/image" Target="../media/image39.jpeg"/><Relationship Id="rId7" Type="http://schemas.openxmlformats.org/officeDocument/2006/relationships/slide" Target="slide21.xml"/><Relationship Id="rId12" Type="http://schemas.openxmlformats.org/officeDocument/2006/relationships/image" Target="../media/image14.jpeg"/><Relationship Id="rId17" Type="http://schemas.openxmlformats.org/officeDocument/2006/relationships/slide" Target="slide19.xml"/><Relationship Id="rId25" Type="http://schemas.openxmlformats.org/officeDocument/2006/relationships/image" Target="../media/image21.jpeg"/><Relationship Id="rId33" Type="http://schemas.openxmlformats.org/officeDocument/2006/relationships/image" Target="../media/image26.jpeg"/><Relationship Id="rId38" Type="http://schemas.openxmlformats.org/officeDocument/2006/relationships/slide" Target="slide41.xml"/><Relationship Id="rId46" Type="http://schemas.openxmlformats.org/officeDocument/2006/relationships/image" Target="../media/image36.jpeg"/><Relationship Id="rId2" Type="http://schemas.openxmlformats.org/officeDocument/2006/relationships/image" Target="../media/image9.png"/><Relationship Id="rId16" Type="http://schemas.openxmlformats.org/officeDocument/2006/relationships/image" Target="../media/image16.jpeg"/><Relationship Id="rId20" Type="http://schemas.openxmlformats.org/officeDocument/2006/relationships/image" Target="../media/image18.jpeg"/><Relationship Id="rId29" Type="http://schemas.openxmlformats.org/officeDocument/2006/relationships/image" Target="../media/image24.jpeg"/><Relationship Id="rId41" Type="http://schemas.openxmlformats.org/officeDocument/2006/relationships/image" Target="../media/image31.jpeg"/><Relationship Id="rId54"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slide" Target="slide15.xml"/><Relationship Id="rId24" Type="http://schemas.openxmlformats.org/officeDocument/2006/relationships/image" Target="../media/image20.jpeg"/><Relationship Id="rId32" Type="http://schemas.openxmlformats.org/officeDocument/2006/relationships/slide" Target="slide10.xml"/><Relationship Id="rId37" Type="http://schemas.openxmlformats.org/officeDocument/2006/relationships/image" Target="../media/image10.jpeg"/><Relationship Id="rId40" Type="http://schemas.openxmlformats.org/officeDocument/2006/relationships/image" Target="../media/image30.jpeg"/><Relationship Id="rId45" Type="http://schemas.openxmlformats.org/officeDocument/2006/relationships/image" Target="../media/image35.jpeg"/><Relationship Id="rId53" Type="http://schemas.openxmlformats.org/officeDocument/2006/relationships/image" Target="../media/image42.jpeg"/><Relationship Id="rId5" Type="http://schemas.openxmlformats.org/officeDocument/2006/relationships/slide" Target="slide37.xml"/><Relationship Id="rId15" Type="http://schemas.openxmlformats.org/officeDocument/2006/relationships/slide" Target="slide27.xml"/><Relationship Id="rId23" Type="http://schemas.openxmlformats.org/officeDocument/2006/relationships/slide" Target="slide29.xml"/><Relationship Id="rId28" Type="http://schemas.openxmlformats.org/officeDocument/2006/relationships/image" Target="../media/image23.jpeg"/><Relationship Id="rId36" Type="http://schemas.openxmlformats.org/officeDocument/2006/relationships/image" Target="../media/image28.png"/><Relationship Id="rId49" Type="http://schemas.openxmlformats.org/officeDocument/2006/relationships/slide" Target="slide42.xml"/><Relationship Id="rId10" Type="http://schemas.openxmlformats.org/officeDocument/2006/relationships/image" Target="../media/image13.jpeg"/><Relationship Id="rId19" Type="http://schemas.openxmlformats.org/officeDocument/2006/relationships/slide" Target="slide17.xml"/><Relationship Id="rId31" Type="http://schemas.openxmlformats.org/officeDocument/2006/relationships/image" Target="../media/image25.jpeg"/><Relationship Id="rId44" Type="http://schemas.openxmlformats.org/officeDocument/2006/relationships/image" Target="../media/image34.jpeg"/><Relationship Id="rId52" Type="http://schemas.openxmlformats.org/officeDocument/2006/relationships/image" Target="../media/image41.jpeg"/><Relationship Id="rId4" Type="http://schemas.openxmlformats.org/officeDocument/2006/relationships/slide" Target="slide33.xml"/><Relationship Id="rId9" Type="http://schemas.openxmlformats.org/officeDocument/2006/relationships/slide" Target="slide13.xml"/><Relationship Id="rId14" Type="http://schemas.openxmlformats.org/officeDocument/2006/relationships/image" Target="../media/image15.jpeg"/><Relationship Id="rId22" Type="http://schemas.openxmlformats.org/officeDocument/2006/relationships/image" Target="../media/image19.jpeg"/><Relationship Id="rId27" Type="http://schemas.openxmlformats.org/officeDocument/2006/relationships/slide" Target="slide35.xml"/><Relationship Id="rId30" Type="http://schemas.openxmlformats.org/officeDocument/2006/relationships/slide" Target="slide39.xml"/><Relationship Id="rId35" Type="http://schemas.openxmlformats.org/officeDocument/2006/relationships/image" Target="../media/image27.jpeg"/><Relationship Id="rId43" Type="http://schemas.openxmlformats.org/officeDocument/2006/relationships/image" Target="../media/image33.jpeg"/><Relationship Id="rId48" Type="http://schemas.openxmlformats.org/officeDocument/2006/relationships/image" Target="../media/image38.jpeg"/><Relationship Id="rId8" Type="http://schemas.openxmlformats.org/officeDocument/2006/relationships/image" Target="../media/image12.jpeg"/><Relationship Id="rId51"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Рисунок 1"/>
          <p:cNvPicPr>
            <a:picLocks noChangeAspect="1"/>
          </p:cNvPicPr>
          <p:nvPr/>
        </p:nvPicPr>
        <p:blipFill rotWithShape="1">
          <a:blip r:embed="rId2"/>
          <a:srcRect l="-897" t="21448" r="-107" b="-149"/>
          <a:stretch/>
        </p:blipFill>
        <p:spPr bwMode="auto">
          <a:xfrm>
            <a:off x="-104504" y="0"/>
            <a:ext cx="12296504" cy="6910251"/>
          </a:xfrm>
          <a:prstGeom prst="rect">
            <a:avLst/>
          </a:prstGeom>
          <a:noFill/>
          <a:ln w="9525">
            <a:noFill/>
            <a:miter lim="800000"/>
            <a:headEnd/>
            <a:tailEnd/>
          </a:ln>
        </p:spPr>
      </p:pic>
      <p:sp>
        <p:nvSpPr>
          <p:cNvPr id="2" name="Заголовок 1"/>
          <p:cNvSpPr>
            <a:spLocks noGrp="1"/>
          </p:cNvSpPr>
          <p:nvPr>
            <p:ph type="ctrTitle"/>
          </p:nvPr>
        </p:nvSpPr>
        <p:spPr>
          <a:xfrm>
            <a:off x="4571093" y="548640"/>
            <a:ext cx="7159353" cy="3317965"/>
          </a:xfrm>
        </p:spPr>
        <p:txBody>
          <a:bodyPr rtlCol="0">
            <a:normAutofit fontScale="90000"/>
          </a:bodyPr>
          <a:lstStyle/>
          <a:p>
            <a:pPr algn="l">
              <a:defRPr/>
            </a:pPr>
            <a:r>
              <a:rPr lang="ru-RU" b="1" i="1" dirty="0" smtClean="0">
                <a:solidFill>
                  <a:srgbClr val="2E6701"/>
                </a:solidFill>
                <a:latin typeface="Trebuchet MS" panose="020B0603020202020204" pitchFamily="34" charset="0"/>
              </a:rPr>
              <a:t>ГОРОД ДРЕВНИЙ, ГОРОД СЛАВНЫЙ…</a:t>
            </a:r>
            <a:r>
              <a:rPr lang="ru-RU" dirty="0" smtClean="0">
                <a:solidFill>
                  <a:srgbClr val="2E6701"/>
                </a:solidFill>
                <a:latin typeface="Trebuchet MS" panose="020B0603020202020204" pitchFamily="34" charset="0"/>
              </a:rPr>
              <a:t/>
            </a:r>
            <a:br>
              <a:rPr lang="ru-RU" dirty="0" smtClean="0">
                <a:solidFill>
                  <a:srgbClr val="2E6701"/>
                </a:solidFill>
                <a:latin typeface="Trebuchet MS" panose="020B0603020202020204" pitchFamily="34" charset="0"/>
              </a:rPr>
            </a:br>
            <a:r>
              <a:rPr lang="ru-RU" sz="3100" dirty="0" smtClean="0">
                <a:solidFill>
                  <a:schemeClr val="accent1">
                    <a:lumMod val="20000"/>
                    <a:lumOff val="80000"/>
                  </a:schemeClr>
                </a:solidFill>
                <a:latin typeface="Trebuchet MS" panose="020B0603020202020204" pitchFamily="34" charset="0"/>
              </a:rPr>
              <a:t>(</a:t>
            </a:r>
            <a:r>
              <a:rPr lang="ru-RU" sz="3100" i="1" dirty="0" smtClean="0">
                <a:solidFill>
                  <a:schemeClr val="accent1">
                    <a:lumMod val="20000"/>
                    <a:lumOff val="80000"/>
                  </a:schemeClr>
                </a:solidFill>
              </a:rPr>
              <a:t>создание </a:t>
            </a:r>
            <a:r>
              <a:rPr lang="ru-RU" sz="3100" i="1" dirty="0" smtClean="0">
                <a:solidFill>
                  <a:schemeClr val="accent1">
                    <a:lumMod val="20000"/>
                    <a:lumOff val="80000"/>
                  </a:schemeClr>
                </a:solidFill>
              </a:rPr>
              <a:t>маршрута виртуальной экскурсии по территории города Березовского)</a:t>
            </a:r>
            <a:r>
              <a:rPr lang="ru-RU" sz="2800" dirty="0" smtClean="0">
                <a:solidFill>
                  <a:srgbClr val="00B050"/>
                </a:solidFill>
              </a:rPr>
              <a:t/>
            </a:r>
            <a:br>
              <a:rPr lang="ru-RU" sz="2800" dirty="0" smtClean="0">
                <a:solidFill>
                  <a:srgbClr val="00B050"/>
                </a:solidFill>
              </a:rPr>
            </a:br>
            <a:endParaRPr lang="ru-RU" sz="2800" dirty="0">
              <a:solidFill>
                <a:srgbClr val="00B050"/>
              </a:solidFill>
              <a:latin typeface="Trebuchet MS" panose="020B0603020202020204" pitchFamily="34" charset="0"/>
            </a:endParaRPr>
          </a:p>
        </p:txBody>
      </p:sp>
      <p:sp>
        <p:nvSpPr>
          <p:cNvPr id="3" name="Подзаголовок 2"/>
          <p:cNvSpPr>
            <a:spLocks noGrp="1"/>
          </p:cNvSpPr>
          <p:nvPr>
            <p:ph type="subTitle" idx="1"/>
          </p:nvPr>
        </p:nvSpPr>
        <p:spPr>
          <a:xfrm>
            <a:off x="7262947" y="4741816"/>
            <a:ext cx="4585064" cy="1959429"/>
          </a:xfrm>
        </p:spPr>
        <p:txBody>
          <a:bodyPr rtlCol="0">
            <a:noAutofit/>
          </a:bodyPr>
          <a:lstStyle/>
          <a:p>
            <a:pPr algn="r" eaLnBrk="1" fontAlgn="auto" hangingPunct="1">
              <a:spcAft>
                <a:spcPts val="0"/>
              </a:spcAft>
              <a:buFont typeface="Wingdings 3" charset="2"/>
              <a:buNone/>
              <a:defRPr/>
            </a:pPr>
            <a:r>
              <a:rPr lang="ru-RU" sz="1800" b="1" i="1" dirty="0" smtClean="0">
                <a:solidFill>
                  <a:srgbClr val="2E6701"/>
                </a:solidFill>
              </a:rPr>
              <a:t>Выполнила:</a:t>
            </a:r>
          </a:p>
          <a:p>
            <a:pPr algn="r" eaLnBrk="1" fontAlgn="auto" hangingPunct="1">
              <a:spcAft>
                <a:spcPts val="0"/>
              </a:spcAft>
              <a:buFont typeface="Wingdings 3" charset="2"/>
              <a:buNone/>
              <a:defRPr/>
            </a:pPr>
            <a:r>
              <a:rPr lang="ru-RU" sz="1800" b="1" i="1" dirty="0" smtClean="0">
                <a:solidFill>
                  <a:srgbClr val="2E6701"/>
                </a:solidFill>
              </a:rPr>
              <a:t>Ученица </a:t>
            </a:r>
            <a:r>
              <a:rPr lang="en-US" b="1" i="1" dirty="0" smtClean="0">
                <a:solidFill>
                  <a:srgbClr val="2E6701"/>
                </a:solidFill>
              </a:rPr>
              <a:t>7 </a:t>
            </a:r>
            <a:r>
              <a:rPr lang="ru-RU" sz="1800" b="1" i="1" dirty="0" smtClean="0">
                <a:solidFill>
                  <a:srgbClr val="2E6701"/>
                </a:solidFill>
              </a:rPr>
              <a:t>«А</a:t>
            </a:r>
            <a:r>
              <a:rPr lang="ru-RU" sz="1800" b="1" i="1" dirty="0" smtClean="0">
                <a:solidFill>
                  <a:srgbClr val="2E6701"/>
                </a:solidFill>
              </a:rPr>
              <a:t>» класса, </a:t>
            </a:r>
          </a:p>
          <a:p>
            <a:pPr algn="r" eaLnBrk="1" fontAlgn="auto" hangingPunct="1">
              <a:spcAft>
                <a:spcPts val="0"/>
              </a:spcAft>
              <a:buFont typeface="Wingdings 3" charset="2"/>
              <a:buNone/>
              <a:defRPr/>
            </a:pPr>
            <a:r>
              <a:rPr lang="ru-RU" sz="1800" b="1" i="1" dirty="0" smtClean="0">
                <a:solidFill>
                  <a:srgbClr val="2E6701"/>
                </a:solidFill>
              </a:rPr>
              <a:t>Лицея №3 «Альянс»:</a:t>
            </a:r>
          </a:p>
          <a:p>
            <a:pPr algn="r" eaLnBrk="1" fontAlgn="auto" hangingPunct="1">
              <a:spcAft>
                <a:spcPts val="0"/>
              </a:spcAft>
              <a:buFont typeface="Wingdings 3" charset="2"/>
              <a:buNone/>
              <a:defRPr/>
            </a:pPr>
            <a:r>
              <a:rPr lang="ru-RU" sz="1800" b="1" i="1" dirty="0" smtClean="0">
                <a:solidFill>
                  <a:srgbClr val="2E6701"/>
                </a:solidFill>
              </a:rPr>
              <a:t>Воронцова </a:t>
            </a:r>
            <a:r>
              <a:rPr lang="ru-RU" sz="1800" b="1" i="1" dirty="0" smtClean="0">
                <a:solidFill>
                  <a:srgbClr val="2E6701"/>
                </a:solidFill>
              </a:rPr>
              <a:t>Марина</a:t>
            </a:r>
            <a:r>
              <a:rPr lang="en-US" sz="1800" b="1" i="1" dirty="0" smtClean="0">
                <a:solidFill>
                  <a:srgbClr val="2E6701"/>
                </a:solidFill>
              </a:rPr>
              <a:t> </a:t>
            </a:r>
            <a:r>
              <a:rPr lang="ru-RU" sz="1800" b="1" i="1" dirty="0" smtClean="0">
                <a:solidFill>
                  <a:srgbClr val="2E6701"/>
                </a:solidFill>
              </a:rPr>
              <a:t>Александровна</a:t>
            </a:r>
            <a:endParaRPr lang="ru-RU" sz="1800" b="1" i="1" dirty="0">
              <a:solidFill>
                <a:srgbClr val="2E6701"/>
              </a:solidFill>
            </a:endParaRPr>
          </a:p>
        </p:txBody>
      </p:sp>
    </p:spTree>
    <p:extLst>
      <p:ext uri="{BB962C8B-B14F-4D97-AF65-F5344CB8AC3E}">
        <p14:creationId xmlns="" xmlns:p14="http://schemas.microsoft.com/office/powerpoint/2010/main" val="183867343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8000" b="-18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 xmlns:a14="http://schemas.microsoft.com/office/drawing/2010/main" val="0"/>
              </a:ext>
            </a:extLst>
          </a:blip>
          <a:srcRect l="1" r="-607" b="26407"/>
          <a:stretch/>
        </p:blipFill>
        <p:spPr>
          <a:xfrm>
            <a:off x="-1" y="0"/>
            <a:ext cx="12266023" cy="6831874"/>
          </a:xfrm>
          <a:prstGeom prst="rect">
            <a:avLst/>
          </a:prstGeom>
        </p:spPr>
      </p:pic>
      <p:sp>
        <p:nvSpPr>
          <p:cNvPr id="4" name="Стрелка вправо 3">
            <a:hlinkClick r:id="rId3" action="ppaction://hlinksldjump"/>
          </p:cNvPr>
          <p:cNvSpPr/>
          <p:nvPr/>
        </p:nvSpPr>
        <p:spPr>
          <a:xfrm>
            <a:off x="9147991" y="5804648"/>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34987466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2" name="Picture 4" descr="https://nashural.ru/assets/uploads/berezovskiy21.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43" b="22143"/>
          <a:stretch/>
        </p:blipFill>
        <p:spPr bwMode="auto">
          <a:xfrm>
            <a:off x="0" y="13064"/>
            <a:ext cx="12318274" cy="710619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Стрелка вправо 7">
            <a:hlinkClick r:id="rId3"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9" name="Стрелка вправо 8">
            <a:hlinkClick r:id="rId4"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217701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Рисунок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1"/>
            <a:ext cx="12192001" cy="6867797"/>
          </a:xfrm>
          <a:prstGeom prst="rect">
            <a:avLst/>
          </a:prstGeom>
        </p:spPr>
      </p:pic>
      <p:sp>
        <p:nvSpPr>
          <p:cNvPr id="2" name="Заголовок 1"/>
          <p:cNvSpPr>
            <a:spLocks noGrp="1"/>
          </p:cNvSpPr>
          <p:nvPr>
            <p:ph type="title"/>
          </p:nvPr>
        </p:nvSpPr>
        <p:spPr>
          <a:xfrm>
            <a:off x="1502228" y="625906"/>
            <a:ext cx="9666515" cy="574766"/>
          </a:xfrm>
        </p:spPr>
        <p:txBody>
          <a:bodyPr>
            <a:normAutofit fontScale="90000"/>
          </a:bodyPr>
          <a:lstStyle/>
          <a:p>
            <a:pPr algn="ctr"/>
            <a:r>
              <a:rPr lang="ru-RU" b="1" i="1" dirty="0" smtClean="0">
                <a:solidFill>
                  <a:schemeClr val="tx1">
                    <a:lumMod val="75000"/>
                    <a:lumOff val="25000"/>
                  </a:schemeClr>
                </a:solidFill>
              </a:rPr>
              <a:t>Первый панельный дом </a:t>
            </a:r>
            <a:endParaRPr lang="ru-RU" i="1" dirty="0">
              <a:solidFill>
                <a:schemeClr val="tx1">
                  <a:lumMod val="75000"/>
                  <a:lumOff val="25000"/>
                </a:schemeClr>
              </a:solidFill>
            </a:endParaRPr>
          </a:p>
        </p:txBody>
      </p:sp>
      <p:sp>
        <p:nvSpPr>
          <p:cNvPr id="3" name="Объект 2"/>
          <p:cNvSpPr>
            <a:spLocks noGrp="1"/>
          </p:cNvSpPr>
          <p:nvPr>
            <p:ph idx="1"/>
          </p:nvPr>
        </p:nvSpPr>
        <p:spPr>
          <a:xfrm>
            <a:off x="1502228" y="1187085"/>
            <a:ext cx="9666515" cy="4493623"/>
          </a:xfrm>
        </p:spPr>
        <p:txBody>
          <a:bodyPr>
            <a:noAutofit/>
          </a:bodyPr>
          <a:lstStyle/>
          <a:p>
            <a:pPr marL="0" indent="0" algn="just">
              <a:buNone/>
            </a:pPr>
            <a:r>
              <a:rPr lang="ru-RU" sz="1800" i="1" dirty="0" smtClean="0"/>
              <a:t>Есть в нашем городе крупнопанельный дом, который необходимо показывать туристам и гостям города в качестве интереснейшей достопримечательности наряду с музеем золота. Дома, построенные по этой технологии, совершили знаковый переворот в советской строительной промышленности. Во время войны в Березовском в полной мере начали использовать песок и глину, гравий, «пустую породу», скопившуюся в огромных отвалах после обогащения руд золотодобытчиками, для производства стройматериалов. В 1944 году основан БЗСК, который стал одним из крупнейших предприятий области по выпуску железобетонных изделий. Основатель и первый директор завода Алексей Тимофеевич Смирнов сам принимал участие в строительстве первых заводских сооружений, в 1945 году на новом заводе был собран первый в СССР крупнопанельный дом. Этот дом был настолько необычен, что трудно было найти желающих вселяться в него, люди опасались, что он развалится, и первыми владельцами этого экспериментального жилья стала семья </a:t>
            </a:r>
            <a:r>
              <a:rPr lang="ru-RU" sz="1800" i="1" dirty="0" err="1" smtClean="0"/>
              <a:t>А.Т.Смирнова</a:t>
            </a:r>
            <a:r>
              <a:rPr lang="ru-RU" sz="1800" i="1" dirty="0" smtClean="0"/>
              <a:t>. А в 1975 году более половины всех строящихся в СССР жилых и промышленных зданий возводились поэтому более экономически эффективному методу.  Более 60 лет уже стоят в Березовском в добром здравии и крепости эти первые дома, и есть необходимость показывать их туристам и гостям города в качестве интереснейшей достопримечательности.</a:t>
            </a:r>
            <a:endParaRPr lang="ru-RU" sz="1800" i="1" dirty="0"/>
          </a:p>
        </p:txBody>
      </p:sp>
      <p:sp>
        <p:nvSpPr>
          <p:cNvPr id="4" name="Стрелка вправо 3">
            <a:hlinkClick r:id="rId4" action="ppaction://hlinksldjump"/>
          </p:cNvPr>
          <p:cNvSpPr/>
          <p:nvPr/>
        </p:nvSpPr>
        <p:spPr>
          <a:xfrm>
            <a:off x="9528175" y="6004898"/>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3219790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7721600"/>
          </a:xfrm>
          <a:prstGeom prst="rect">
            <a:avLst/>
          </a:prstGeom>
        </p:spPr>
      </p:pic>
      <p:sp>
        <p:nvSpPr>
          <p:cNvPr id="6" name="Стрелка вправо 5">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title"/>
          </p:nvPr>
        </p:nvSpPr>
        <p:spPr>
          <a:xfrm>
            <a:off x="825137" y="1006157"/>
            <a:ext cx="10515600" cy="714784"/>
          </a:xfrm>
        </p:spPr>
        <p:txBody>
          <a:bodyPr/>
          <a:lstStyle/>
          <a:p>
            <a:pPr algn="ctr"/>
            <a:r>
              <a:rPr lang="ru-RU" b="1" i="1" dirty="0">
                <a:solidFill>
                  <a:schemeClr val="tx1">
                    <a:lumMod val="75000"/>
                    <a:lumOff val="25000"/>
                  </a:schemeClr>
                </a:solidFill>
              </a:rPr>
              <a:t>Дом купца Гавриила Рожкова </a:t>
            </a:r>
          </a:p>
        </p:txBody>
      </p:sp>
      <p:sp>
        <p:nvSpPr>
          <p:cNvPr id="3" name="Объект 2"/>
          <p:cNvSpPr>
            <a:spLocks noGrp="1"/>
          </p:cNvSpPr>
          <p:nvPr>
            <p:ph idx="1"/>
          </p:nvPr>
        </p:nvSpPr>
        <p:spPr>
          <a:xfrm>
            <a:off x="1476102" y="1825625"/>
            <a:ext cx="9627327" cy="3935095"/>
          </a:xfrm>
        </p:spPr>
        <p:txBody>
          <a:bodyPr>
            <a:normAutofit fontScale="77500" lnSpcReduction="20000"/>
          </a:bodyPr>
          <a:lstStyle/>
          <a:p>
            <a:pPr marL="0" indent="0" algn="just">
              <a:buNone/>
            </a:pPr>
            <a:r>
              <a:rPr lang="ru-RU" sz="3600" i="1" dirty="0"/>
              <a:t>Недалеко от шахты «Южная» на углу улиц Ленина и Революционная (адрес: ул. Революционная, 2), стоит бывший дом купца Гавриила Рожкова. Каменный дом построен купцом Рожковым в 1891 году, выполнен в классическом стиле. 26 января 1918 года здесь открылся первый кинотеатр Березовского. В 1930-е годы здание отдали школе, а позже здесь размещалась администрация города. В наши дни в этом здании расположен военкомат. Дом </a:t>
            </a:r>
            <a:r>
              <a:rPr lang="ru-RU" sz="3600" i="1" dirty="0" smtClean="0"/>
              <a:t>является памятником архитектуры Свердловской области.</a:t>
            </a:r>
            <a:endParaRPr lang="ru-RU" i="1"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40641135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 xmlns:a14="http://schemas.microsoft.com/office/drawing/2010/main" val="0"/>
              </a:ext>
            </a:extLst>
          </a:blip>
          <a:srcRect l="1256" t="2041" r="1449" b="15362"/>
          <a:stretch/>
        </p:blipFill>
        <p:spPr>
          <a:xfrm>
            <a:off x="0" y="-40902"/>
            <a:ext cx="12174584" cy="6885840"/>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title"/>
          </p:nvPr>
        </p:nvSpPr>
        <p:spPr>
          <a:xfrm>
            <a:off x="1554480" y="640080"/>
            <a:ext cx="9575075" cy="653143"/>
          </a:xfrm>
        </p:spPr>
        <p:txBody>
          <a:bodyPr/>
          <a:lstStyle/>
          <a:p>
            <a:pPr algn="ctr"/>
            <a:r>
              <a:rPr lang="ru-RU" b="1" i="1" dirty="0" smtClean="0">
                <a:solidFill>
                  <a:schemeClr val="tx1">
                    <a:lumMod val="75000"/>
                    <a:lumOff val="25000"/>
                  </a:schemeClr>
                </a:solidFill>
              </a:rPr>
              <a:t>Исторический сквер</a:t>
            </a:r>
            <a:endParaRPr lang="ru-RU" b="1" i="1" dirty="0">
              <a:solidFill>
                <a:schemeClr val="tx1">
                  <a:lumMod val="75000"/>
                  <a:lumOff val="25000"/>
                </a:schemeClr>
              </a:solidFill>
            </a:endParaRPr>
          </a:p>
        </p:txBody>
      </p:sp>
      <p:sp>
        <p:nvSpPr>
          <p:cNvPr id="3" name="Объект 2"/>
          <p:cNvSpPr>
            <a:spLocks noGrp="1"/>
          </p:cNvSpPr>
          <p:nvPr>
            <p:ph idx="1"/>
          </p:nvPr>
        </p:nvSpPr>
        <p:spPr>
          <a:xfrm>
            <a:off x="1554480" y="1397727"/>
            <a:ext cx="9575074" cy="4153988"/>
          </a:xfrm>
        </p:spPr>
        <p:txBody>
          <a:bodyPr>
            <a:normAutofit fontScale="92500" lnSpcReduction="20000"/>
          </a:bodyPr>
          <a:lstStyle/>
          <a:p>
            <a:pPr marL="0" indent="0">
              <a:buNone/>
            </a:pPr>
            <a:r>
              <a:rPr lang="ru-RU" i="1" dirty="0"/>
              <a:t>Исторический сквер в центре города - это и есть история Березовского. В середине мая 1754 года на месте сегодняшнего моста с ажурными перилами выросла плотина длиной 134 и шириной 8 саженей, а при ней мост в 23 сажени, соорудили также пильную мельницу и </a:t>
            </a:r>
            <a:r>
              <a:rPr lang="ru-RU" i="1" dirty="0" err="1"/>
              <a:t>золотопромывальный</a:t>
            </a:r>
            <a:r>
              <a:rPr lang="ru-RU" i="1" dirty="0"/>
              <a:t> завод .  </a:t>
            </a:r>
          </a:p>
          <a:p>
            <a:pPr marL="0" indent="0">
              <a:buNone/>
            </a:pPr>
            <a:r>
              <a:rPr lang="ru-RU" i="1" dirty="0"/>
              <a:t>В 1757 году завод пустили в действие, вокруг него выросло поселение: 903 дома, деревянная кузница, 4 хлебных магазина, конюшня, каменная контора, 2 госпиталя, деревянный храм пророка Илии. </a:t>
            </a:r>
          </a:p>
          <a:p>
            <a:pPr marL="0" indent="0">
              <a:buNone/>
            </a:pPr>
            <a:r>
              <a:rPr lang="ru-RU" i="1" dirty="0"/>
              <a:t>Исторический сквер помнит торжественные и мятежные дни, когда выстраивались войска, сгонялся работный люд, вспыхивали и подавлялись недовольства. Здесь зачитывались указы о наградах и наказаниях. </a:t>
            </a:r>
          </a:p>
          <a:p>
            <a:pPr marL="0" indent="0">
              <a:buNone/>
            </a:pPr>
            <a:r>
              <a:rPr lang="ru-RU" i="1" dirty="0"/>
              <a:t>Серьезная реконструкция Исторического сквера началась только в конце мая 2007 года. В результате проведенных работ была выложена тротуарной плиткой набережная канала, восстановлены стены за памятником Ерофею Маркову, отреставрированы мостики. По периметру сквера появился точеный металлический забор.  </a:t>
            </a:r>
          </a:p>
          <a:p>
            <a:pPr marL="0" indent="0">
              <a:buNone/>
            </a:pPr>
            <a:r>
              <a:rPr lang="ru-RU" i="1" dirty="0"/>
              <a:t>В июне 2007 года, в праздновании дня города состоялось открытие обновленного сквера. </a:t>
            </a:r>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1683832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 xmlns:a14="http://schemas.microsoft.com/office/drawing/2010/main" val="0"/>
              </a:ext>
            </a:extLst>
          </a:blip>
          <a:srcRect l="-1" t="5224" r="143" b="10120"/>
          <a:stretch/>
        </p:blipFill>
        <p:spPr>
          <a:xfrm>
            <a:off x="0" y="0"/>
            <a:ext cx="12174583" cy="6884126"/>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1"/>
            <a:ext cx="12192000" cy="6877595"/>
          </a:xfrm>
          <a:prstGeom prst="rect">
            <a:avLst/>
          </a:prstGeom>
        </p:spPr>
      </p:pic>
      <p:sp>
        <p:nvSpPr>
          <p:cNvPr id="2" name="Заголовок 1"/>
          <p:cNvSpPr>
            <a:spLocks noGrp="1"/>
          </p:cNvSpPr>
          <p:nvPr>
            <p:ph type="title"/>
          </p:nvPr>
        </p:nvSpPr>
        <p:spPr>
          <a:xfrm>
            <a:off x="1711234" y="587828"/>
            <a:ext cx="9300755" cy="1102859"/>
          </a:xfrm>
        </p:spPr>
        <p:txBody>
          <a:bodyPr/>
          <a:lstStyle/>
          <a:p>
            <a:pPr algn="ctr"/>
            <a:r>
              <a:rPr lang="ru-RU" b="1" i="1" dirty="0" smtClean="0">
                <a:solidFill>
                  <a:schemeClr val="tx1">
                    <a:lumMod val="75000"/>
                    <a:lumOff val="25000"/>
                  </a:schemeClr>
                </a:solidFill>
              </a:rPr>
              <a:t>Шахта «Южная»</a:t>
            </a:r>
            <a:endParaRPr lang="ru-RU" b="1" i="1" dirty="0">
              <a:solidFill>
                <a:schemeClr val="tx1">
                  <a:lumMod val="75000"/>
                  <a:lumOff val="25000"/>
                </a:schemeClr>
              </a:solidFill>
            </a:endParaRPr>
          </a:p>
        </p:txBody>
      </p:sp>
      <p:sp>
        <p:nvSpPr>
          <p:cNvPr id="6" name="Rectangle 2"/>
          <p:cNvSpPr>
            <a:spLocks noGrp="1" noChangeArrowheads="1"/>
          </p:cNvSpPr>
          <p:nvPr>
            <p:ph idx="1"/>
          </p:nvPr>
        </p:nvSpPr>
        <p:spPr bwMode="auto">
          <a:xfrm>
            <a:off x="1087707" y="1405761"/>
            <a:ext cx="10580418" cy="45243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В 1930-х годах разработка Березовского месторождения была переведена со старательской разработки на промышленную.</a:t>
            </a:r>
            <a:r>
              <a:rPr kumimoji="0" lang="ru-RU" altLang="ru-RU" sz="1800" b="0" i="1" u="none" strike="noStrike" cap="none" normalizeH="0" dirty="0" smtClean="0">
                <a:ln>
                  <a:noFill/>
                </a:ln>
                <a:solidFill>
                  <a:schemeClr val="tx1"/>
                </a:solidFill>
                <a:effectLst/>
                <a:latin typeface="+mn-lt"/>
                <a:ea typeface="Times New Roman" panose="02020603050405020304" pitchFamily="18" charset="0"/>
              </a:rPr>
              <a:t> </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Для этого в 1939 году Березовские рудники были выделены в самостоятельное объединение «</a:t>
            </a:r>
            <a:r>
              <a:rPr kumimoji="0" lang="ru-RU" altLang="ru-RU" sz="1800" b="0" i="1" u="none" strike="noStrike" cap="none" normalizeH="0" baseline="0" dirty="0" err="1" smtClean="0">
                <a:ln>
                  <a:noFill/>
                </a:ln>
                <a:solidFill>
                  <a:schemeClr val="tx1"/>
                </a:solidFill>
                <a:effectLst/>
                <a:latin typeface="+mn-lt"/>
                <a:ea typeface="Times New Roman" panose="02020603050405020304" pitchFamily="18" charset="0"/>
              </a:rPr>
              <a:t>Березовзолото</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 которое начало промышленную отработку месторождения рядом новых капитальных шахт. В состав объединения «</a:t>
            </a:r>
            <a:r>
              <a:rPr kumimoji="0" lang="ru-RU" altLang="ru-RU" sz="1800" b="0" i="1" u="none" strike="noStrike" cap="none" normalizeH="0" baseline="0" dirty="0" err="1" smtClean="0">
                <a:ln>
                  <a:noFill/>
                </a:ln>
                <a:solidFill>
                  <a:schemeClr val="tx1"/>
                </a:solidFill>
                <a:effectLst/>
                <a:latin typeface="+mn-lt"/>
                <a:ea typeface="Times New Roman" panose="02020603050405020304" pitchFamily="18" charset="0"/>
              </a:rPr>
              <a:t>Березовзолото</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 вошли шесть рудников, 70 шахт и две фабрики. В июле 1938 года началась проходка ствола шахты «Южная», которая была закончена в мае 1939 года (глубина 112). В 1949 году шахта «Южная» была сдана в эксплуатацию, а весь шахтный комплекс был пущен только к 1 июля 1951 года. На тот момент комплекс шахты «Южная» являлся одним из самых крупных и технически оснащенных во всем СССР. В настоящее время горные работы опустились до глубины 364 м. Шахтой «Южная» разрабатываются три золотосодержащие дайки (горные породы): </a:t>
            </a:r>
            <a:r>
              <a:rPr kumimoji="0" lang="ru-RU" altLang="ru-RU" sz="1800" b="0" i="1" u="none" strike="noStrike" cap="none" normalizeH="0" baseline="0" dirty="0" err="1" smtClean="0">
                <a:ln>
                  <a:noFill/>
                </a:ln>
                <a:solidFill>
                  <a:schemeClr val="tx1"/>
                </a:solidFill>
                <a:effectLst/>
                <a:latin typeface="+mn-lt"/>
                <a:ea typeface="Times New Roman" panose="02020603050405020304" pitchFamily="18" charset="0"/>
              </a:rPr>
              <a:t>Перво</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-Павловская, </a:t>
            </a:r>
            <a:r>
              <a:rPr kumimoji="0" lang="ru-RU" altLang="ru-RU" sz="1800" b="0" i="1" u="none" strike="noStrike" cap="none" normalizeH="0" baseline="0" dirty="0" err="1" smtClean="0">
                <a:ln>
                  <a:noFill/>
                </a:ln>
                <a:solidFill>
                  <a:schemeClr val="tx1"/>
                </a:solidFill>
                <a:effectLst/>
                <a:latin typeface="+mn-lt"/>
                <a:ea typeface="Times New Roman" panose="02020603050405020304" pitchFamily="18" charset="0"/>
              </a:rPr>
              <a:t>Второ</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-Павловская и Ильинская.  В годы Великой Отечественной войны добыча золота резко возросла, несмотря на нехватку рабочей силы, и технических средств. На поверхности имелись только деревянные временные подъемные устройства шахт.</a:t>
            </a:r>
            <a:r>
              <a:rPr lang="ru-RU" altLang="ru-RU" sz="1400" i="1" dirty="0">
                <a:latin typeface="+mn-lt"/>
              </a:rPr>
              <a:t> </a:t>
            </a:r>
            <a:r>
              <a:rPr kumimoji="0" lang="ru-RU" altLang="ru-RU" sz="1800" b="0" i="1" u="none" strike="noStrike" cap="none" normalizeH="0" baseline="0" dirty="0" smtClean="0">
                <a:ln>
                  <a:noFill/>
                </a:ln>
                <a:solidFill>
                  <a:schemeClr val="tx1"/>
                </a:solidFill>
                <a:effectLst/>
                <a:latin typeface="+mn-lt"/>
                <a:ea typeface="Times New Roman" panose="02020603050405020304" pitchFamily="18" charset="0"/>
              </a:rPr>
              <a:t>В настоящее время производительность шахты «Южная» 130-150 тыс. тонн руды в год. Добыто более 50 тонн золота. </a:t>
            </a:r>
            <a:endParaRPr kumimoji="0" lang="ru-RU" altLang="ru-RU" sz="2400" b="0" i="1" u="none" strike="noStrike" cap="none" normalizeH="0" baseline="0" dirty="0" smtClean="0">
              <a:ln>
                <a:noFill/>
              </a:ln>
              <a:solidFill>
                <a:schemeClr val="tx1"/>
              </a:solidFill>
              <a:effectLst/>
              <a:latin typeface="+mn-lt"/>
            </a:endParaRPr>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23723599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 xmlns:a14="http://schemas.microsoft.com/office/drawing/2010/main" val="0"/>
              </a:ext>
            </a:extLst>
          </a:blip>
          <a:srcRect l="-1" t="11246" r="-71" b="3940"/>
          <a:stretch/>
        </p:blipFill>
        <p:spPr>
          <a:xfrm>
            <a:off x="0" y="13063"/>
            <a:ext cx="12200709" cy="6897188"/>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pic>
        <p:nvPicPr>
          <p:cNvPr id="18435" name="Рисунок 5"/>
          <p:cNvPicPr>
            <a:picLocks noChangeAspect="1"/>
          </p:cNvPicPr>
          <p:nvPr/>
        </p:nvPicPr>
        <p:blipFill>
          <a:blip r:embed="rId5"/>
          <a:srcRect l="39813" r="30272" b="766"/>
          <a:stretch>
            <a:fillRect/>
          </a:stretch>
        </p:blipFill>
        <p:spPr bwMode="auto">
          <a:xfrm>
            <a:off x="9557521" y="0"/>
            <a:ext cx="2643188" cy="5148263"/>
          </a:xfrm>
          <a:prstGeom prst="rect">
            <a:avLst/>
          </a:prstGeom>
          <a:noFill/>
          <a:ln w="9525">
            <a:noFill/>
            <a:miter lim="800000"/>
            <a:headEnd/>
            <a:tailEnd/>
          </a:ln>
        </p:spPr>
      </p:pic>
      <p:sp>
        <p:nvSpPr>
          <p:cNvPr id="5" name="Стрелка вправо 4">
            <a:hlinkClick r:id="rId6"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ъект 2"/>
          <p:cNvSpPr>
            <a:spLocks noGrp="1"/>
          </p:cNvSpPr>
          <p:nvPr>
            <p:ph idx="1"/>
          </p:nvPr>
        </p:nvSpPr>
        <p:spPr>
          <a:xfrm>
            <a:off x="677863" y="623888"/>
            <a:ext cx="3686175" cy="6108700"/>
          </a:xfrm>
        </p:spPr>
        <p:txBody>
          <a:bodyPr>
            <a:normAutofit/>
          </a:bodyPr>
          <a:lstStyle/>
          <a:p>
            <a:pPr algn="just" eaLnBrk="1" hangingPunct="1"/>
            <a:r>
              <a:rPr lang="ru-RU" altLang="ru-RU" sz="3600" b="1" dirty="0" smtClean="0"/>
              <a:t>Берёзовский </a:t>
            </a:r>
            <a:r>
              <a:rPr lang="ru-RU" altLang="ru-RU" dirty="0" smtClean="0"/>
              <a:t>- это не только крупный золотодобывающий центр Урала и России с уникальной промышленностью. Это край живописных ландшафтов, неповторимых уголков природы и просто город для комфортной жизни населения, где можно дышать свежим воздухом, пить чистейшую воду из подземных источников, воспитывать детей в гармонии с природой.  Наш город входит в Самоцветное кольцо Урала, как исторический и ландшафтный памятник.</a:t>
            </a:r>
          </a:p>
        </p:txBody>
      </p:sp>
      <p:pic>
        <p:nvPicPr>
          <p:cNvPr id="4" name="Picture 1" descr="C:\Users\df\Desktop\Визика БГО\к песне\1.jpg"/>
          <p:cNvPicPr>
            <a:picLocks noChangeAspect="1" noChangeArrowheads="1"/>
          </p:cNvPicPr>
          <p:nvPr/>
        </p:nvPicPr>
        <p:blipFill>
          <a:blip r:embed="rId2"/>
          <a:srcRect/>
          <a:stretch>
            <a:fillRect/>
          </a:stretch>
        </p:blipFill>
        <p:spPr bwMode="auto">
          <a:xfrm>
            <a:off x="6535885" y="3678598"/>
            <a:ext cx="3705155" cy="2309596"/>
          </a:xfrm>
          <a:prstGeom prst="rect">
            <a:avLst/>
          </a:prstGeom>
          <a:ln>
            <a:noFill/>
          </a:ln>
          <a:effectLst>
            <a:softEdge rad="112500"/>
          </a:effectLst>
        </p:spPr>
      </p:pic>
      <p:pic>
        <p:nvPicPr>
          <p:cNvPr id="5" name="Picture 3"/>
          <p:cNvPicPr>
            <a:picLocks noChangeAspect="1" noChangeArrowheads="1"/>
          </p:cNvPicPr>
          <p:nvPr/>
        </p:nvPicPr>
        <p:blipFill>
          <a:blip r:embed="rId3"/>
          <a:srcRect/>
          <a:stretch>
            <a:fillRect/>
          </a:stretch>
        </p:blipFill>
        <p:spPr bwMode="auto">
          <a:xfrm>
            <a:off x="4151382" y="1469016"/>
            <a:ext cx="2473797" cy="2938075"/>
          </a:xfrm>
          <a:prstGeom prst="rect">
            <a:avLst/>
          </a:prstGeom>
          <a:ln>
            <a:noFill/>
          </a:ln>
          <a:effectLst>
            <a:softEdge rad="112500"/>
          </a:effectLst>
        </p:spPr>
      </p:pic>
      <p:pic>
        <p:nvPicPr>
          <p:cNvPr id="6" name="Picture 5"/>
          <p:cNvPicPr>
            <a:picLocks noChangeAspect="1" noChangeArrowheads="1"/>
          </p:cNvPicPr>
          <p:nvPr/>
        </p:nvPicPr>
        <p:blipFill>
          <a:blip r:embed="rId4"/>
          <a:srcRect/>
          <a:stretch>
            <a:fillRect/>
          </a:stretch>
        </p:blipFill>
        <p:spPr>
          <a:xfrm>
            <a:off x="6535885" y="1251311"/>
            <a:ext cx="2905125" cy="2427287"/>
          </a:xfrm>
          <a:prstGeom prst="rect">
            <a:avLst/>
          </a:prstGeom>
          <a:ln>
            <a:noFill/>
          </a:ln>
          <a:effectLst>
            <a:softEdge rad="112500"/>
          </a:effectLst>
        </p:spPr>
      </p:pic>
      <p:pic>
        <p:nvPicPr>
          <p:cNvPr id="2" name="Рисунок 1"/>
          <p:cNvPicPr>
            <a:picLocks noChangeAspect="1"/>
          </p:cNvPicPr>
          <p:nvPr/>
        </p:nvPicPr>
        <p:blipFill>
          <a:blip r:embed="rId5" cstate="print">
            <a:extLst/>
          </a:blip>
          <a:stretch>
            <a:fillRect/>
          </a:stretch>
        </p:blipFill>
        <p:spPr>
          <a:xfrm>
            <a:off x="4151382" y="4407091"/>
            <a:ext cx="2384503" cy="2138105"/>
          </a:xfrm>
          <a:prstGeom prst="rect">
            <a:avLst/>
          </a:prstGeom>
          <a:ln>
            <a:noFill/>
          </a:ln>
          <a:effectLst>
            <a:softEdge rad="112500"/>
          </a:effectLst>
        </p:spPr>
      </p:pic>
    </p:spTree>
    <p:extLst>
      <p:ext uri="{BB962C8B-B14F-4D97-AF65-F5344CB8AC3E}">
        <p14:creationId xmlns="" xmlns:p14="http://schemas.microsoft.com/office/powerpoint/2010/main" val="1351038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926580"/>
          </a:xfrm>
          <a:prstGeom prst="rect">
            <a:avLst/>
          </a:prstGeom>
        </p:spPr>
      </p:pic>
      <p:sp>
        <p:nvSpPr>
          <p:cNvPr id="2" name="Заголовок 1"/>
          <p:cNvSpPr>
            <a:spLocks noGrp="1"/>
          </p:cNvSpPr>
          <p:nvPr>
            <p:ph type="title"/>
          </p:nvPr>
        </p:nvSpPr>
        <p:spPr>
          <a:xfrm>
            <a:off x="1619794" y="728253"/>
            <a:ext cx="9734006" cy="893854"/>
          </a:xfrm>
        </p:spPr>
        <p:txBody>
          <a:bodyPr>
            <a:normAutofit fontScale="90000"/>
          </a:bodyPr>
          <a:lstStyle/>
          <a:p>
            <a:pPr algn="ctr"/>
            <a:r>
              <a:rPr lang="ru-RU" b="1" i="1" dirty="0">
                <a:solidFill>
                  <a:schemeClr val="tx1">
                    <a:lumMod val="75000"/>
                    <a:lumOff val="25000"/>
                  </a:schemeClr>
                </a:solidFill>
              </a:rPr>
              <a:t>Памятник С.М. Кирову и скульптура Хозяйки медной горы </a:t>
            </a:r>
            <a:endParaRPr lang="ru-RU" dirty="0">
              <a:solidFill>
                <a:schemeClr val="tx1">
                  <a:lumMod val="75000"/>
                  <a:lumOff val="25000"/>
                </a:schemeClr>
              </a:solidFill>
            </a:endParaRPr>
          </a:p>
        </p:txBody>
      </p:sp>
      <p:sp>
        <p:nvSpPr>
          <p:cNvPr id="3" name="Объект 2"/>
          <p:cNvSpPr>
            <a:spLocks noGrp="1"/>
          </p:cNvSpPr>
          <p:nvPr>
            <p:ph idx="1"/>
          </p:nvPr>
        </p:nvSpPr>
        <p:spPr>
          <a:xfrm>
            <a:off x="1423852" y="1723866"/>
            <a:ext cx="9418320" cy="4624683"/>
          </a:xfrm>
        </p:spPr>
        <p:txBody>
          <a:bodyPr>
            <a:normAutofit lnSpcReduction="10000"/>
          </a:bodyPr>
          <a:lstStyle/>
          <a:p>
            <a:pPr marL="0" indent="0" algn="just">
              <a:buNone/>
            </a:pPr>
            <a:r>
              <a:rPr lang="ru-RU" i="1" dirty="0"/>
              <a:t>Неподалеку от шахты «Южная» разбит живописный сквер, в центральной части которого установлен памятник С.М. Кирову.  </a:t>
            </a:r>
            <a:r>
              <a:rPr lang="ru-RU" i="1" dirty="0" smtClean="0"/>
              <a:t>Имя </a:t>
            </a:r>
            <a:r>
              <a:rPr lang="ru-RU" i="1" dirty="0"/>
              <a:t>С.М. Кирова было тесно связано с золотодобывающим предприятием, которое во времена Советского Союза было названо в его честь. </a:t>
            </a:r>
            <a:r>
              <a:rPr lang="ru-RU" i="1" dirty="0" err="1"/>
              <a:t>С.М.Киров</a:t>
            </a:r>
            <a:r>
              <a:rPr lang="ru-RU" i="1" dirty="0"/>
              <a:t> вошел в историю Советского Союза как политический деятель, один из активистов Коммунистической партии. Его особенно уважали на Урале, поэтому и решили увековечить память о нем в виде монумента. Памятник выполнен в полный рост и возвышается на прямоугольном каменном постаменте, на котором выгравировано имя Сергея </a:t>
            </a:r>
            <a:r>
              <a:rPr lang="ru-RU" i="1" dirty="0" err="1"/>
              <a:t>Мироновича</a:t>
            </a:r>
            <a:r>
              <a:rPr lang="ru-RU" i="1" dirty="0"/>
              <a:t> Кирова. </a:t>
            </a:r>
            <a:r>
              <a:rPr lang="ru-RU" i="1" dirty="0" smtClean="0"/>
              <a:t>Работники </a:t>
            </a:r>
            <a:r>
              <a:rPr lang="ru-RU" i="1" dirty="0"/>
              <a:t>«</a:t>
            </a:r>
            <a:r>
              <a:rPr lang="ru-RU" i="1" dirty="0" err="1"/>
              <a:t>Берёзовского</a:t>
            </a:r>
            <a:r>
              <a:rPr lang="ru-RU" i="1" dirty="0"/>
              <a:t> рудника» давно славятся жаждой творчества и тягой к прекрасному. К 268-летию города </a:t>
            </a:r>
            <a:r>
              <a:rPr lang="ru-RU" i="1" dirty="0" err="1"/>
              <a:t>Берёзовский</a:t>
            </a:r>
            <a:r>
              <a:rPr lang="ru-RU" i="1" dirty="0"/>
              <a:t> на территории у шахты «Южная» возвели шестиметровую скульптуру Хозяйки медной горы. Автором идеи и эскиза данной скульптурной композиции является инженер-конструктор «</a:t>
            </a:r>
            <a:r>
              <a:rPr lang="ru-RU" i="1" dirty="0" err="1"/>
              <a:t>Берёзовского</a:t>
            </a:r>
            <a:r>
              <a:rPr lang="ru-RU" i="1" dirty="0"/>
              <a:t> рудника» Наталия Татаринова. Как будет выглядеть фигура, определились сразу. Персонаж должен отображать принадлежность и уникальность </a:t>
            </a:r>
            <a:r>
              <a:rPr lang="ru-RU" i="1" dirty="0" err="1"/>
              <a:t>Берёзовского</a:t>
            </a:r>
            <a:r>
              <a:rPr lang="ru-RU" i="1" dirty="0"/>
              <a:t>. Поэтому выбор пал на Хозяйку медной горы. Это единственный персонаж, связанный с добычей металла, драгоценных камней, а также второе обличье – ящерка в короне.  </a:t>
            </a:r>
          </a:p>
          <a:p>
            <a:pPr marL="0" indent="0" algn="just">
              <a:buNone/>
            </a:pPr>
            <a:endParaRPr lang="ru-RU" i="1"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4786717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9458" name="Заголовок 1"/>
          <p:cNvSpPr>
            <a:spLocks noGrp="1"/>
          </p:cNvSpPr>
          <p:nvPr>
            <p:ph type="title"/>
          </p:nvPr>
        </p:nvSpPr>
        <p:spPr/>
        <p:txBody>
          <a:bodyPr/>
          <a:lstStyle/>
          <a:p>
            <a:endParaRPr lang="ru-RU" smtClean="0"/>
          </a:p>
        </p:txBody>
      </p:sp>
      <p:pic>
        <p:nvPicPr>
          <p:cNvPr id="19459" name="Объект 3"/>
          <p:cNvPicPr>
            <a:picLocks noGrp="1" noChangeAspect="1"/>
          </p:cNvPicPr>
          <p:nvPr>
            <p:ph idx="1"/>
          </p:nvPr>
        </p:nvPicPr>
        <p:blipFill>
          <a:blip r:embed="rId3"/>
          <a:srcRect/>
          <a:stretch>
            <a:fillRect/>
          </a:stretch>
        </p:blipFill>
        <p:spPr>
          <a:xfrm>
            <a:off x="0" y="0"/>
            <a:ext cx="6350000" cy="6858000"/>
          </a:xfrm>
        </p:spPr>
      </p:pic>
      <p:pic>
        <p:nvPicPr>
          <p:cNvPr id="19460" name="Рисунок 4"/>
          <p:cNvPicPr>
            <a:picLocks noChangeAspect="1"/>
          </p:cNvPicPr>
          <p:nvPr/>
        </p:nvPicPr>
        <p:blipFill>
          <a:blip r:embed="rId4"/>
          <a:srcRect/>
          <a:stretch>
            <a:fillRect/>
          </a:stretch>
        </p:blipFill>
        <p:spPr bwMode="auto">
          <a:xfrm>
            <a:off x="6191250" y="0"/>
            <a:ext cx="6000750" cy="6858000"/>
          </a:xfrm>
          <a:prstGeom prst="rect">
            <a:avLst/>
          </a:prstGeom>
          <a:noFill/>
          <a:ln w="9525">
            <a:noFill/>
            <a:miter lim="800000"/>
            <a:headEnd/>
            <a:tailEnd/>
          </a:ln>
        </p:spPr>
      </p:pic>
      <p:sp>
        <p:nvSpPr>
          <p:cNvPr id="6" name="Стрелка вправо 5">
            <a:hlinkClick r:id="rId5"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6"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title"/>
          </p:nvPr>
        </p:nvSpPr>
        <p:spPr>
          <a:xfrm>
            <a:off x="1358536" y="822960"/>
            <a:ext cx="9718767" cy="867728"/>
          </a:xfrm>
        </p:spPr>
        <p:txBody>
          <a:bodyPr/>
          <a:lstStyle/>
          <a:p>
            <a:pPr algn="ctr"/>
            <a:r>
              <a:rPr lang="ru-RU" b="1" i="1" dirty="0" smtClean="0">
                <a:solidFill>
                  <a:schemeClr val="tx1">
                    <a:lumMod val="75000"/>
                    <a:lumOff val="25000"/>
                  </a:schemeClr>
                </a:solidFill>
              </a:rPr>
              <a:t>Деревянное зодчество г. Березовского</a:t>
            </a:r>
            <a:endParaRPr lang="ru-RU" b="1" i="1" dirty="0">
              <a:solidFill>
                <a:schemeClr val="tx1">
                  <a:lumMod val="75000"/>
                  <a:lumOff val="25000"/>
                </a:schemeClr>
              </a:solidFill>
            </a:endParaRPr>
          </a:p>
        </p:txBody>
      </p:sp>
      <p:sp>
        <p:nvSpPr>
          <p:cNvPr id="3" name="Объект 2"/>
          <p:cNvSpPr>
            <a:spLocks noGrp="1"/>
          </p:cNvSpPr>
          <p:nvPr>
            <p:ph idx="1"/>
          </p:nvPr>
        </p:nvSpPr>
        <p:spPr>
          <a:xfrm>
            <a:off x="1619794" y="1825625"/>
            <a:ext cx="9457509" cy="3922032"/>
          </a:xfrm>
        </p:spPr>
        <p:txBody>
          <a:bodyPr>
            <a:normAutofit/>
          </a:bodyPr>
          <a:lstStyle/>
          <a:p>
            <a:pPr marL="0" indent="0" algn="just">
              <a:buNone/>
            </a:pPr>
            <a:r>
              <a:rPr lang="ru-RU" i="1" dirty="0"/>
              <a:t>Наш город можно назвать музеем под отрытым небом. У нас еще сохранились дома, построенные в  XIX и начале ХХ века. Можно увидеть народную деревянную резьбу, резные башенки, перила, конки и ставни. </a:t>
            </a:r>
          </a:p>
          <a:p>
            <a:pPr marL="0" indent="0" algn="just">
              <a:buNone/>
            </a:pPr>
            <a:r>
              <a:rPr lang="ru-RU" i="1" dirty="0"/>
              <a:t>Березовский представляет собой группу сросшихся поселков (Советский, Лесозаводской, </a:t>
            </a:r>
            <a:r>
              <a:rPr lang="ru-RU" i="1" dirty="0" err="1"/>
              <a:t>Новоберезовский</a:t>
            </a:r>
            <a:r>
              <a:rPr lang="ru-RU" i="1" dirty="0"/>
              <a:t>, Первомайский и др.), растянувшихся вдоль небольшой речушки Березовки. В промышленной части города размещены шахта «Южная», рудоуправление, завод </a:t>
            </a:r>
            <a:r>
              <a:rPr lang="ru-RU" i="1" dirty="0" err="1"/>
              <a:t>строительнш</a:t>
            </a:r>
            <a:r>
              <a:rPr lang="ru-RU" i="1" dirty="0"/>
              <a:t> конструкций и т. п. Жилая же застройка продвинулась на северо-восток Березовского. Характер улиц определяется тем, что когда-то они образовывали своеобразные пути от шахт, расположенных на севере поселка, к шахтам южным. Этим и объясняется меридиональное направление большинства улиц города. Значительная часть города расположена на территории горных выработок, поэтому строительство продвигается на свободные территории к востоку от существующей застройки.</a:t>
            </a:r>
          </a:p>
          <a:p>
            <a:pPr algn="just"/>
            <a:endParaRPr lang="ru-RU"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11798256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7158446"/>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38406"/>
          </a:xfrm>
          <a:prstGeom prst="rect">
            <a:avLst/>
          </a:prstGeom>
        </p:spPr>
      </p:pic>
      <p:sp>
        <p:nvSpPr>
          <p:cNvPr id="2" name="Заголовок 1"/>
          <p:cNvSpPr>
            <a:spLocks noGrp="1"/>
          </p:cNvSpPr>
          <p:nvPr>
            <p:ph type="title"/>
          </p:nvPr>
        </p:nvSpPr>
        <p:spPr>
          <a:xfrm>
            <a:off x="1632856" y="705394"/>
            <a:ext cx="9470573" cy="705395"/>
          </a:xfrm>
        </p:spPr>
        <p:txBody>
          <a:bodyPr/>
          <a:lstStyle/>
          <a:p>
            <a:pPr algn="ctr"/>
            <a:r>
              <a:rPr lang="ru-RU" b="1" i="1" dirty="0" smtClean="0">
                <a:solidFill>
                  <a:schemeClr val="tx1">
                    <a:lumMod val="75000"/>
                    <a:lumOff val="25000"/>
                  </a:schemeClr>
                </a:solidFill>
              </a:rPr>
              <a:t>Экстрим-парк «Горизонт»</a:t>
            </a:r>
            <a:endParaRPr lang="ru-RU" b="1" i="1" dirty="0">
              <a:solidFill>
                <a:schemeClr val="tx1">
                  <a:lumMod val="75000"/>
                  <a:lumOff val="25000"/>
                </a:schemeClr>
              </a:solidFill>
            </a:endParaRPr>
          </a:p>
        </p:txBody>
      </p:sp>
      <p:sp>
        <p:nvSpPr>
          <p:cNvPr id="3" name="Объект 2"/>
          <p:cNvSpPr>
            <a:spLocks noGrp="1"/>
          </p:cNvSpPr>
          <p:nvPr>
            <p:ph idx="1"/>
          </p:nvPr>
        </p:nvSpPr>
        <p:spPr>
          <a:xfrm>
            <a:off x="1293224" y="1410789"/>
            <a:ext cx="9810206" cy="4389120"/>
          </a:xfrm>
        </p:spPr>
        <p:txBody>
          <a:bodyPr>
            <a:noAutofit/>
          </a:bodyPr>
          <a:lstStyle/>
          <a:p>
            <a:pPr marL="0" indent="0" algn="just">
              <a:buNone/>
            </a:pPr>
            <a:r>
              <a:rPr lang="ru-RU" sz="2000" i="1" dirty="0"/>
              <a:t>Наш город можно назвать музеем под отрытым небом. У нас еще сохранились дома, построенные в  XIX и начале ХХ века. Можно увидеть народную деревянную резьбу, резные башенки, перила, конки и ставни. </a:t>
            </a:r>
          </a:p>
          <a:p>
            <a:pPr marL="0" indent="0" algn="just">
              <a:buNone/>
            </a:pPr>
            <a:r>
              <a:rPr lang="ru-RU" sz="2000" i="1" dirty="0"/>
              <a:t>Березовский представляет собой группу сросшихся поселков (Советский, Лесозаводской, </a:t>
            </a:r>
            <a:r>
              <a:rPr lang="ru-RU" sz="2000" i="1" dirty="0" err="1"/>
              <a:t>Новоберезовский</a:t>
            </a:r>
            <a:r>
              <a:rPr lang="ru-RU" sz="2000" i="1" dirty="0"/>
              <a:t>, Первомайский и др.), растянувшихся вдоль небольшой речушки Березовки. В промышленной части города размещены шахта «Южная», рудоуправление, завод </a:t>
            </a:r>
            <a:r>
              <a:rPr lang="ru-RU" sz="2000" i="1" dirty="0" err="1"/>
              <a:t>строительнш</a:t>
            </a:r>
            <a:r>
              <a:rPr lang="ru-RU" sz="2000" i="1" dirty="0"/>
              <a:t> конструкций и т. п. Жилая же застройка продвинулась на северо-восток Березовского. Характер улиц определяется тем, что когда-то они образовывали своеобразные пути от шахт, расположенных на севере поселка, к шахтам южным. Этим и объясняется меридиональное направление большинства улиц города. Значительная часть города расположена на территории горных выработок, поэтому строительство продвигается на свободные территории к востоку от существующей застройки</a:t>
            </a:r>
            <a:r>
              <a:rPr lang="ru-RU" sz="2000" i="1" dirty="0" smtClean="0"/>
              <a:t>.</a:t>
            </a:r>
            <a:endParaRPr lang="ru-RU" sz="2000" i="1"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2327714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dkDnDiag">
          <a:fgClr>
            <a:schemeClr val="accent1"/>
          </a:fgClr>
          <a:bgClr>
            <a:schemeClr val="bg1"/>
          </a:bgClr>
        </a:pattFill>
        <a:effectLst/>
      </p:bgPr>
    </p:bg>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endParaRPr lang="ru-RU" smtClean="0"/>
          </a:p>
        </p:txBody>
      </p:sp>
      <p:pic>
        <p:nvPicPr>
          <p:cNvPr id="21507" name="Объект 3"/>
          <p:cNvPicPr>
            <a:picLocks noGrp="1" noChangeAspect="1"/>
          </p:cNvPicPr>
          <p:nvPr>
            <p:ph idx="1"/>
          </p:nvPr>
        </p:nvPicPr>
        <p:blipFill>
          <a:blip r:embed="rId2"/>
          <a:srcRect/>
          <a:stretch>
            <a:fillRect/>
          </a:stretch>
        </p:blipFill>
        <p:spPr>
          <a:xfrm>
            <a:off x="0" y="0"/>
            <a:ext cx="6858000" cy="6858000"/>
          </a:xfrm>
        </p:spPr>
      </p:pic>
      <p:pic>
        <p:nvPicPr>
          <p:cNvPr id="21508" name="Рисунок 4"/>
          <p:cNvPicPr>
            <a:picLocks noChangeAspect="1"/>
          </p:cNvPicPr>
          <p:nvPr/>
        </p:nvPicPr>
        <p:blipFill>
          <a:blip r:embed="rId3"/>
          <a:srcRect l="23157" r="24968"/>
          <a:stretch>
            <a:fillRect/>
          </a:stretch>
        </p:blipFill>
        <p:spPr bwMode="auto">
          <a:xfrm>
            <a:off x="6858000" y="-238125"/>
            <a:ext cx="5346700" cy="7294563"/>
          </a:xfrm>
          <a:prstGeom prst="rect">
            <a:avLst/>
          </a:prstGeom>
          <a:noFill/>
          <a:ln w="9525">
            <a:noFill/>
            <a:miter lim="800000"/>
            <a:headEnd/>
            <a:tailEnd/>
          </a:ln>
        </p:spPr>
      </p:pic>
      <p:sp>
        <p:nvSpPr>
          <p:cNvPr id="6" name="Стрелка вправо 5">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31602"/>
          </a:xfrm>
          <a:prstGeom prst="rect">
            <a:avLst/>
          </a:prstGeom>
        </p:spPr>
      </p:pic>
      <p:sp>
        <p:nvSpPr>
          <p:cNvPr id="2" name="Заголовок 1"/>
          <p:cNvSpPr>
            <a:spLocks noGrp="1"/>
          </p:cNvSpPr>
          <p:nvPr>
            <p:ph type="title"/>
          </p:nvPr>
        </p:nvSpPr>
        <p:spPr>
          <a:xfrm>
            <a:off x="1489166" y="890587"/>
            <a:ext cx="9627325" cy="800101"/>
          </a:xfrm>
        </p:spPr>
        <p:txBody>
          <a:bodyPr/>
          <a:lstStyle/>
          <a:p>
            <a:pPr algn="ctr"/>
            <a:r>
              <a:rPr lang="ru-RU" b="1" i="1" dirty="0" smtClean="0">
                <a:solidFill>
                  <a:schemeClr val="tx1">
                    <a:lumMod val="75000"/>
                    <a:lumOff val="25000"/>
                  </a:schemeClr>
                </a:solidFill>
              </a:rPr>
              <a:t>Памятник Ерофею Маркову</a:t>
            </a:r>
            <a:endParaRPr lang="ru-RU" b="1" i="1" dirty="0">
              <a:solidFill>
                <a:schemeClr val="tx1">
                  <a:lumMod val="75000"/>
                  <a:lumOff val="25000"/>
                </a:schemeClr>
              </a:solidFill>
            </a:endParaRPr>
          </a:p>
        </p:txBody>
      </p:sp>
      <p:sp>
        <p:nvSpPr>
          <p:cNvPr id="3" name="Объект 2"/>
          <p:cNvSpPr>
            <a:spLocks noGrp="1"/>
          </p:cNvSpPr>
          <p:nvPr>
            <p:ph idx="1"/>
          </p:nvPr>
        </p:nvSpPr>
        <p:spPr>
          <a:xfrm>
            <a:off x="1319349" y="1567543"/>
            <a:ext cx="9797143" cy="4611188"/>
          </a:xfrm>
        </p:spPr>
        <p:txBody>
          <a:bodyPr>
            <a:noAutofit/>
          </a:bodyPr>
          <a:lstStyle/>
          <a:p>
            <a:pPr marL="0" indent="0" algn="just">
              <a:buNone/>
            </a:pPr>
            <a:r>
              <a:rPr lang="ru-RU" sz="2200" i="1" dirty="0"/>
              <a:t>В, так называемом, Историческом сквере города Березовского расположен памятник, установленный в знак памяти о первооткрывателе золота - крестьянине Ерофее Маркове. Монумент был установлен в 1973 году по проекту братьев-скульпторов Зайцевых. Фигура выполнена из бронзы и находится практически в самом сердце города. </a:t>
            </a:r>
            <a:br>
              <a:rPr lang="ru-RU" sz="2200" i="1" dirty="0"/>
            </a:br>
            <a:r>
              <a:rPr lang="ru-RU" sz="2200" i="1" dirty="0"/>
              <a:t/>
            </a:r>
            <a:br>
              <a:rPr lang="ru-RU" sz="2200" i="1" dirty="0"/>
            </a:br>
            <a:r>
              <a:rPr lang="ru-RU" sz="2200" i="1" dirty="0"/>
              <a:t>Ерофей Марков изображен сидящим на земле и держащим в руках кусок породы, в которой он первым увидел проблески драгоценного металла. Выходец с Урала, он занимался поставками различных припасов на заводы Екатеринбурга, а также промышлял поиском поделочных камней. Во время одного из своих походов за самоцветами он и обнаружил будущее первое в России золотоносное месторождение, которое было открыто в 1747 году.</a:t>
            </a:r>
          </a:p>
        </p:txBody>
      </p:sp>
      <p:sp>
        <p:nvSpPr>
          <p:cNvPr id="4" name="Стрелка вправо 3">
            <a:hlinkClick r:id="rId4" action="ppaction://hlinksldjump"/>
          </p:cNvPr>
          <p:cNvSpPr/>
          <p:nvPr/>
        </p:nvSpPr>
        <p:spPr>
          <a:xfrm>
            <a:off x="9108802" y="5711212"/>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8203848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0" b="-30000"/>
          </a:stretch>
        </a:blip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pic>
        <p:nvPicPr>
          <p:cNvPr id="2" name="Рисунок 3" descr="4-OHtNz1mP4.jpg"/>
          <p:cNvPicPr>
            <a:picLocks noChangeAspect="1"/>
          </p:cNvPicPr>
          <p:nvPr/>
        </p:nvPicPr>
        <p:blipFill>
          <a:blip r:embed="rId5"/>
          <a:srcRect t="8451" r="4929" b="5633"/>
          <a:stretch>
            <a:fillRect/>
          </a:stretch>
        </p:blipFill>
        <p:spPr>
          <a:xfrm>
            <a:off x="-195939" y="-193726"/>
            <a:ext cx="5060671" cy="3274421"/>
          </a:xfrm>
          <a:prstGeom prst="rect">
            <a:avLst/>
          </a:prstGeom>
          <a:ln>
            <a:noFill/>
          </a:ln>
          <a:effectLst>
            <a:softEdge rad="112500"/>
          </a:effectLst>
        </p:spPr>
      </p:pic>
      <p:sp>
        <p:nvSpPr>
          <p:cNvPr id="5" name="Стрелка вправо 4">
            <a:hlinkClick r:id="rId6"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title"/>
          </p:nvPr>
        </p:nvSpPr>
        <p:spPr>
          <a:xfrm>
            <a:off x="1541416" y="836023"/>
            <a:ext cx="9614265" cy="854665"/>
          </a:xfrm>
        </p:spPr>
        <p:txBody>
          <a:bodyPr/>
          <a:lstStyle/>
          <a:p>
            <a:pPr algn="ctr"/>
            <a:r>
              <a:rPr lang="ru-RU" b="1" i="1" dirty="0" smtClean="0">
                <a:solidFill>
                  <a:schemeClr val="tx1">
                    <a:lumMod val="75000"/>
                    <a:lumOff val="25000"/>
                  </a:schemeClr>
                </a:solidFill>
              </a:rPr>
              <a:t>Река </a:t>
            </a:r>
            <a:r>
              <a:rPr lang="ru-RU" b="1" i="1" dirty="0" err="1" smtClean="0">
                <a:solidFill>
                  <a:schemeClr val="tx1">
                    <a:lumMod val="75000"/>
                    <a:lumOff val="25000"/>
                  </a:schemeClr>
                </a:solidFill>
              </a:rPr>
              <a:t>Берёзовка</a:t>
            </a:r>
            <a:endParaRPr lang="ru-RU" b="1" i="1" dirty="0">
              <a:solidFill>
                <a:schemeClr val="tx1">
                  <a:lumMod val="75000"/>
                  <a:lumOff val="25000"/>
                </a:schemeClr>
              </a:solidFill>
            </a:endParaRPr>
          </a:p>
        </p:txBody>
      </p:sp>
      <p:sp>
        <p:nvSpPr>
          <p:cNvPr id="3" name="Объект 2"/>
          <p:cNvSpPr>
            <a:spLocks noGrp="1"/>
          </p:cNvSpPr>
          <p:nvPr>
            <p:ph idx="1"/>
          </p:nvPr>
        </p:nvSpPr>
        <p:spPr>
          <a:xfrm>
            <a:off x="1541417" y="1825625"/>
            <a:ext cx="9614264" cy="3948158"/>
          </a:xfrm>
        </p:spPr>
        <p:txBody>
          <a:bodyPr>
            <a:normAutofit/>
          </a:bodyPr>
          <a:lstStyle/>
          <a:p>
            <a:pPr marL="0" indent="0">
              <a:buNone/>
            </a:pPr>
            <a:r>
              <a:rPr lang="ru-RU" i="1" dirty="0"/>
              <a:t>Река Березовка протекает по территории Свердловской области и Пермского края. Она вытекает из большого </a:t>
            </a:r>
            <a:r>
              <a:rPr lang="ru-RU" i="1" dirty="0" err="1"/>
              <a:t>Шарташского</a:t>
            </a:r>
            <a:r>
              <a:rPr lang="ru-RU" i="1" dirty="0"/>
              <a:t> болота и имеет протяженность около 12 километров. Устье Березовки расположено приблизительно в 8 километрах по правому берегу реки </a:t>
            </a:r>
            <a:r>
              <a:rPr lang="ru-RU" i="1" dirty="0" err="1"/>
              <a:t>Лабазка-Исовская</a:t>
            </a:r>
            <a:r>
              <a:rPr lang="ru-RU" i="1" dirty="0"/>
              <a:t>. Это небольшая река, но значение ее в истории России сложно переоценить. </a:t>
            </a:r>
            <a:br>
              <a:rPr lang="ru-RU" i="1" dirty="0"/>
            </a:br>
            <a:r>
              <a:rPr lang="ru-RU" i="1" dirty="0"/>
              <a:t/>
            </a:r>
            <a:br>
              <a:rPr lang="ru-RU" i="1" dirty="0"/>
            </a:br>
            <a:r>
              <a:rPr lang="ru-RU" i="1" dirty="0"/>
              <a:t>Именно на берегах Березовки в XVIII столетии было сделано уникальное открытие - обнаружены первые на территории России месторождения рудного и россыпного золота, а в ее окрестностях заложен первый рудник. Впоследствии название реки дело имя городу Березовскому, в центре которого русло реки облицовано камнем, а берега соединяют изящные мостики.</a:t>
            </a:r>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24837196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857794"/>
            <a:ext cx="12192000" cy="7715794"/>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Вступление</a:t>
            </a:r>
            <a:endParaRPr lang="ru-RU" dirty="0"/>
          </a:p>
        </p:txBody>
      </p:sp>
      <p:sp>
        <p:nvSpPr>
          <p:cNvPr id="3" name="Содержимое 2"/>
          <p:cNvSpPr>
            <a:spLocks noGrp="1"/>
          </p:cNvSpPr>
          <p:nvPr>
            <p:ph idx="1"/>
          </p:nvPr>
        </p:nvSpPr>
        <p:spPr>
          <a:xfrm>
            <a:off x="677334" y="1280161"/>
            <a:ext cx="8596668" cy="4761202"/>
          </a:xfrm>
        </p:spPr>
        <p:txBody>
          <a:bodyPr>
            <a:normAutofit fontScale="92500" lnSpcReduction="20000"/>
          </a:bodyPr>
          <a:lstStyle/>
          <a:p>
            <a:pPr algn="just"/>
            <a:r>
              <a:rPr lang="ru-RU" dirty="0" smtClean="0"/>
              <a:t>С самых древних времен люди мечтали перемещаться в пространстве, а с появлением компьютеров и развитием сети Интернет эта мечта становится реальностью. </a:t>
            </a:r>
          </a:p>
          <a:p>
            <a:pPr algn="just"/>
            <a:r>
              <a:rPr lang="ru-RU" dirty="0" smtClean="0"/>
              <a:t>Помимо общения человеку необходимо удовлетворять потребности в культурном, физическом, познавательном и духовном развитии.</a:t>
            </a:r>
          </a:p>
          <a:p>
            <a:pPr algn="just"/>
            <a:r>
              <a:rPr lang="ru-RU" dirty="0" smtClean="0"/>
              <a:t>Виртуальные интерактивные экскурсии позволяют непосредственно проводить наблюдения, знакомиться  с предметами и явлениями в их естественном окружении.</a:t>
            </a:r>
          </a:p>
          <a:p>
            <a:pPr algn="just"/>
            <a:r>
              <a:rPr lang="ru-RU" dirty="0" smtClean="0"/>
              <a:t>Виртуальную экскурсию можно сопроводить дополнительно аудио - файлами.</a:t>
            </a:r>
          </a:p>
          <a:p>
            <a:pPr algn="just"/>
            <a:r>
              <a:rPr lang="ru-RU" dirty="0" smtClean="0"/>
              <a:t>Виртуальные экскурсии – один из самых эффективных способов представления информации, поскольку они создают у зрителя полную иллюзию присутствия. В виртуальную экскурсию можно поместить видео, графику, текст, ссылки. </a:t>
            </a:r>
          </a:p>
          <a:p>
            <a:pPr algn="just"/>
            <a:r>
              <a:rPr lang="ru-RU" dirty="0" smtClean="0"/>
              <a:t>Виртуальная экскурсия, конечно, не заменит личное присутствие, но позволит получить достаточно полное впечатление об изучаемом объекте. Такая экскурсия имеет ряд преимуществ перед традиционными экскурсиями:</a:t>
            </a:r>
          </a:p>
          <a:p>
            <a:pPr lvl="0" algn="just"/>
            <a:r>
              <a:rPr lang="ru-RU" dirty="0" smtClean="0"/>
              <a:t>не покидая  своей квартиры, можно посетить и познакомиться с объектами, расположенными за пределами города, области и даже страны.</a:t>
            </a: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3132" y="0"/>
            <a:ext cx="12168868" cy="6858000"/>
          </a:xfrm>
          <a:prstGeom prst="rect">
            <a:avLst/>
          </a:prstGeom>
        </p:spPr>
      </p:pic>
      <p:sp>
        <p:nvSpPr>
          <p:cNvPr id="2" name="Заголовок 1"/>
          <p:cNvSpPr>
            <a:spLocks noGrp="1"/>
          </p:cNvSpPr>
          <p:nvPr>
            <p:ph type="title"/>
          </p:nvPr>
        </p:nvSpPr>
        <p:spPr>
          <a:xfrm>
            <a:off x="1645920" y="809897"/>
            <a:ext cx="9339943" cy="880791"/>
          </a:xfrm>
        </p:spPr>
        <p:txBody>
          <a:bodyPr/>
          <a:lstStyle/>
          <a:p>
            <a:pPr algn="ctr"/>
            <a:r>
              <a:rPr lang="ru-RU" b="1" i="1" dirty="0" smtClean="0">
                <a:solidFill>
                  <a:schemeClr val="tx1">
                    <a:lumMod val="75000"/>
                    <a:lumOff val="25000"/>
                  </a:schemeClr>
                </a:solidFill>
              </a:rPr>
              <a:t>Лавка купчихи Бойцовой</a:t>
            </a:r>
            <a:endParaRPr lang="ru-RU" b="1" i="1" dirty="0">
              <a:solidFill>
                <a:schemeClr val="tx1">
                  <a:lumMod val="75000"/>
                  <a:lumOff val="25000"/>
                </a:schemeClr>
              </a:solidFill>
            </a:endParaRPr>
          </a:p>
        </p:txBody>
      </p:sp>
      <p:sp>
        <p:nvSpPr>
          <p:cNvPr id="3" name="Объект 2"/>
          <p:cNvSpPr>
            <a:spLocks noGrp="1"/>
          </p:cNvSpPr>
          <p:nvPr>
            <p:ph idx="1"/>
          </p:nvPr>
        </p:nvSpPr>
        <p:spPr>
          <a:xfrm>
            <a:off x="1449160" y="1553301"/>
            <a:ext cx="9339943" cy="4091849"/>
          </a:xfrm>
        </p:spPr>
        <p:txBody>
          <a:bodyPr>
            <a:normAutofit lnSpcReduction="10000"/>
          </a:bodyPr>
          <a:lstStyle/>
          <a:p>
            <a:pPr marL="0" indent="0" algn="just">
              <a:buNone/>
            </a:pPr>
            <a:r>
              <a:rPr lang="ru-RU" sz="2400" i="1" dirty="0"/>
              <a:t>Дом Бойцовых был и остается историческим памятником архитектуры XIX века. А их в </a:t>
            </a:r>
            <a:r>
              <a:rPr lang="ru-RU" sz="2400" i="1" dirty="0" err="1"/>
              <a:t>Берёзовском</a:t>
            </a:r>
            <a:r>
              <a:rPr lang="ru-RU" sz="2400" i="1" dirty="0"/>
              <a:t> всего-то три: дома купца Кругликова, где сейчас музей золота, купца Рожкова, занятого военкоматом, и купчихи Бойцовой на Исакова, 1.  Красивое каменное здание сразу выделяется своим внешним видом. Дом был построен как доходный по заказу купчихи Бойцовой в конце XIX века. До революции здесь располагались торговые лавки. В годы гражданской войны на недолгое время в доме обосновалась </a:t>
            </a:r>
            <a:r>
              <a:rPr lang="ru-RU" sz="2400" i="1" dirty="0" err="1"/>
              <a:t>колчаковская</a:t>
            </a:r>
            <a:r>
              <a:rPr lang="ru-RU" sz="2400" i="1" dirty="0"/>
              <a:t> контрразведка. В советские годы здесь располагался Березовский </a:t>
            </a:r>
            <a:r>
              <a:rPr lang="ru-RU" sz="2400" i="1" dirty="0" err="1"/>
              <a:t>продснаб</a:t>
            </a:r>
            <a:r>
              <a:rPr lang="ru-RU" sz="2400" i="1" dirty="0"/>
              <a:t>.</a:t>
            </a:r>
          </a:p>
          <a:p>
            <a:endParaRPr lang="ru-RU"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26787812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8096250"/>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6126" y="97970"/>
            <a:ext cx="12165874" cy="6760029"/>
          </a:xfrm>
          <a:prstGeom prst="rect">
            <a:avLst/>
          </a:prstGeom>
        </p:spPr>
      </p:pic>
      <p:sp>
        <p:nvSpPr>
          <p:cNvPr id="2" name="Заголовок 1"/>
          <p:cNvSpPr>
            <a:spLocks noGrp="1"/>
          </p:cNvSpPr>
          <p:nvPr>
            <p:ph type="title"/>
          </p:nvPr>
        </p:nvSpPr>
        <p:spPr>
          <a:xfrm>
            <a:off x="864326" y="667951"/>
            <a:ext cx="10515600" cy="1325563"/>
          </a:xfrm>
        </p:spPr>
        <p:txBody>
          <a:bodyPr/>
          <a:lstStyle/>
          <a:p>
            <a:pPr algn="ctr"/>
            <a:r>
              <a:rPr lang="ru-RU" b="1" i="1" dirty="0" smtClean="0">
                <a:solidFill>
                  <a:schemeClr val="tx1">
                    <a:lumMod val="75000"/>
                    <a:lumOff val="25000"/>
                  </a:schemeClr>
                </a:solidFill>
              </a:rPr>
              <a:t>Церковь во имя Успения Пресвятой Богородицы</a:t>
            </a:r>
            <a:endParaRPr lang="ru-RU" b="1" i="1" dirty="0">
              <a:solidFill>
                <a:schemeClr val="tx1">
                  <a:lumMod val="75000"/>
                  <a:lumOff val="25000"/>
                </a:schemeClr>
              </a:solidFill>
            </a:endParaRPr>
          </a:p>
        </p:txBody>
      </p:sp>
      <p:sp>
        <p:nvSpPr>
          <p:cNvPr id="3" name="Объект 2"/>
          <p:cNvSpPr>
            <a:spLocks noGrp="1"/>
          </p:cNvSpPr>
          <p:nvPr>
            <p:ph idx="1"/>
          </p:nvPr>
        </p:nvSpPr>
        <p:spPr>
          <a:xfrm>
            <a:off x="1162595" y="1894115"/>
            <a:ext cx="9614263" cy="4391116"/>
          </a:xfrm>
        </p:spPr>
        <p:txBody>
          <a:bodyPr>
            <a:noAutofit/>
          </a:bodyPr>
          <a:lstStyle/>
          <a:p>
            <a:pPr marL="0" indent="0">
              <a:buNone/>
            </a:pPr>
            <a:r>
              <a:rPr lang="ru-RU" sz="1300" i="1" dirty="0"/>
              <a:t>В 1803 г., в конце декабря, после пожара, </a:t>
            </a:r>
            <a:r>
              <a:rPr lang="ru-RU" sz="1300" i="1" dirty="0" err="1"/>
              <a:t>берёзовские</a:t>
            </a:r>
            <a:r>
              <a:rPr lang="ru-RU" sz="1300" i="1" dirty="0"/>
              <a:t> жители остались без единственного  </a:t>
            </a:r>
            <a:r>
              <a:rPr lang="ru-RU" sz="1300" i="1" dirty="0" err="1"/>
              <a:t>Пророко-Илиинского</a:t>
            </a:r>
            <a:r>
              <a:rPr lang="ru-RU" sz="1300" i="1" dirty="0"/>
              <a:t> храма. После обращения с просьбой о построении  новой церкви к епископу Пермскому </a:t>
            </a:r>
            <a:r>
              <a:rPr lang="ru-RU" sz="1300" i="1" dirty="0" err="1"/>
              <a:t>Иустину</a:t>
            </a:r>
            <a:r>
              <a:rPr lang="ru-RU" sz="1300" i="1" dirty="0"/>
              <a:t> с его  благословения 14 июля в 1804г. решено было построить около кладбища деревянную церковь. Помогали строить личным трудом, пожертвованиями. В закладке новой церкви 15 августа 1804 года участвовал член Екатеринбургского Духовного правления священник Павел Золотарёв. Стройка шла успешно и в том же году была окончена.</a:t>
            </a:r>
          </a:p>
          <a:p>
            <a:pPr marL="0" indent="0">
              <a:buNone/>
            </a:pPr>
            <a:r>
              <a:rPr lang="ru-RU" sz="1300" i="1" dirty="0"/>
              <a:t>В декабре 1804 года  протоиереем Духовного Правления о. Феодором Карпинским была освящена церковь во имя Успения Пресвятой Богородицы. Церковь имела всю необходимую утварь. Иконостас был столярной работы, перенесённый из сгоревшего храма, в три ряда икон. Среди образов выделялись иконы Преображения Господня (за правым клиросом), Илии Пророка (за левым клиросом) и Распятие. Были они украшены разными «</a:t>
            </a:r>
            <a:r>
              <a:rPr lang="ru-RU" sz="1300" i="1" dirty="0" err="1"/>
              <a:t>златорудными</a:t>
            </a:r>
            <a:r>
              <a:rPr lang="ru-RU" sz="1300" i="1" dirty="0"/>
              <a:t> каменьями». Купол храма сделан наподобие каменного – сферический, колокольня  поставлена на паперти и всё обнесено оградой. Установлено 7 колоколов. Самый большой — около 1240 кг. Из всех сохранился до нашего времени колокол в 16 кг. И он участвовал в 2000 году в торжестве освящения колоколов для вновь построенной колокольни. Спустя 60 лет здание деревянной Успенской церкви начало ветшать. Решено было строить новую,  каменную.</a:t>
            </a:r>
          </a:p>
          <a:p>
            <a:pPr marL="0" indent="0">
              <a:buNone/>
            </a:pPr>
            <a:r>
              <a:rPr lang="ru-RU" sz="1300" i="1" dirty="0"/>
              <a:t>20 июля 1868 года основание в строительстве каменного здания Успенской церкви положил </a:t>
            </a:r>
            <a:r>
              <a:rPr lang="ru-RU" sz="1300" i="1" dirty="0" err="1"/>
              <a:t>Вассиан</a:t>
            </a:r>
            <a:r>
              <a:rPr lang="ru-RU" sz="1300" i="1" dirty="0"/>
              <a:t>, епископ Екатеринбургский. Постройка производилась на собственные средства жителей и обошлась вместе с вызолоченным иконостасом, иконами и выкрашенными полами и стенами в 20 тысяч рублей серебром. Постройка закончена была в 1873   году. Шпиль колокольни и главы храма были покрыты белой жестью. Кресты воздвигнуты восьмиконечные – железные и золочёные. Колоколов также установили семь, но благовестный, самый большой, был уже в полтора раза массивнее – 1745 кг  (сейчас на колокольне Успенского храма самый большой колокол весит 1380 кг</a:t>
            </a:r>
            <a:r>
              <a:rPr lang="ru-RU" sz="1300" i="1" dirty="0" smtClean="0"/>
              <a:t>.)</a:t>
            </a:r>
            <a:endParaRPr lang="ru-RU" sz="1300" i="1" dirty="0"/>
          </a:p>
        </p:txBody>
      </p:sp>
      <p:sp>
        <p:nvSpPr>
          <p:cNvPr id="4" name="Стрелка вправо 3">
            <a:hlinkClick r:id="rId4" action="ppaction://hlinksldjump"/>
          </p:cNvPr>
          <p:cNvSpPr/>
          <p:nvPr/>
        </p:nvSpPr>
        <p:spPr>
          <a:xfrm>
            <a:off x="9249502" y="5741826"/>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16975333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1184548"/>
            <a:ext cx="12192001" cy="8122921"/>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title"/>
          </p:nvPr>
        </p:nvSpPr>
        <p:spPr>
          <a:xfrm>
            <a:off x="1554480" y="890587"/>
            <a:ext cx="9444446" cy="800101"/>
          </a:xfrm>
        </p:spPr>
        <p:txBody>
          <a:bodyPr/>
          <a:lstStyle/>
          <a:p>
            <a:pPr algn="ctr"/>
            <a:r>
              <a:rPr lang="ru-RU" b="1" i="1" dirty="0" smtClean="0">
                <a:solidFill>
                  <a:schemeClr val="tx1">
                    <a:lumMod val="75000"/>
                    <a:lumOff val="25000"/>
                  </a:schemeClr>
                </a:solidFill>
              </a:rPr>
              <a:t>Памятник Л.И. </a:t>
            </a:r>
            <a:r>
              <a:rPr lang="ru-RU" b="1" i="1" dirty="0" err="1" smtClean="0">
                <a:solidFill>
                  <a:schemeClr val="tx1">
                    <a:lumMod val="75000"/>
                    <a:lumOff val="25000"/>
                  </a:schemeClr>
                </a:solidFill>
              </a:rPr>
              <a:t>Брусницину</a:t>
            </a:r>
            <a:endParaRPr lang="ru-RU" b="1" i="1" dirty="0">
              <a:solidFill>
                <a:schemeClr val="tx1">
                  <a:lumMod val="75000"/>
                  <a:lumOff val="25000"/>
                </a:schemeClr>
              </a:solidFill>
            </a:endParaRPr>
          </a:p>
        </p:txBody>
      </p:sp>
      <p:sp>
        <p:nvSpPr>
          <p:cNvPr id="3" name="Объект 2"/>
          <p:cNvSpPr>
            <a:spLocks noGrp="1"/>
          </p:cNvSpPr>
          <p:nvPr>
            <p:ph idx="1"/>
          </p:nvPr>
        </p:nvSpPr>
        <p:spPr>
          <a:xfrm>
            <a:off x="1110343" y="1515291"/>
            <a:ext cx="9888583" cy="4129859"/>
          </a:xfrm>
        </p:spPr>
        <p:txBody>
          <a:bodyPr>
            <a:noAutofit/>
          </a:bodyPr>
          <a:lstStyle/>
          <a:p>
            <a:pPr marL="0" indent="0" algn="just">
              <a:buNone/>
            </a:pPr>
            <a:r>
              <a:rPr lang="ru-RU" sz="1600" i="1" dirty="0"/>
              <a:t>Лев Иванович Брусницын (1784—1857) — горный инженер, первооткрыватель золотых россыпей на Урале в районе </a:t>
            </a:r>
            <a:r>
              <a:rPr lang="ru-RU" sz="1600" i="1" dirty="0" err="1"/>
              <a:t>Уфалейских</a:t>
            </a:r>
            <a:r>
              <a:rPr lang="ru-RU" sz="1600" i="1" dirty="0"/>
              <a:t> заводов и родоначальник промышленной добычи промывочного золота в России.</a:t>
            </a:r>
          </a:p>
          <a:p>
            <a:pPr marL="0" indent="0" algn="just">
              <a:buNone/>
            </a:pPr>
            <a:r>
              <a:rPr lang="ru-RU" sz="1600" i="1" dirty="0"/>
              <a:t>1808 год – в возрасте 22 лет уже назначен «состоять за присмотром рабочих людей», на современном языке это должность бригадира. В 1811 году  на Урал прибывает </a:t>
            </a:r>
            <a:r>
              <a:rPr lang="ru-RU" sz="1600" i="1" dirty="0" err="1"/>
              <a:t>обер-бергмейстер</a:t>
            </a:r>
            <a:r>
              <a:rPr lang="ru-RU" sz="1600" i="1" dirty="0"/>
              <a:t> Николай Алексеевич </a:t>
            </a:r>
            <a:r>
              <a:rPr lang="ru-RU" sz="1600" i="1" dirty="0" err="1"/>
              <a:t>Шленев</a:t>
            </a:r>
            <a:r>
              <a:rPr lang="ru-RU" sz="1600" i="1" dirty="0"/>
              <a:t>, который назначен руководителем </a:t>
            </a:r>
            <a:r>
              <a:rPr lang="ru-RU" sz="1600" i="1" dirty="0" err="1"/>
              <a:t>Уфалейскими</a:t>
            </a:r>
            <a:r>
              <a:rPr lang="ru-RU" sz="1600" i="1" dirty="0"/>
              <a:t> приисками. Брусницын в качестве </a:t>
            </a:r>
            <a:r>
              <a:rPr lang="ru-RU" sz="1600" i="1" dirty="0" err="1"/>
              <a:t>рудоищика</a:t>
            </a:r>
            <a:r>
              <a:rPr lang="ru-RU" sz="1600" i="1" dirty="0"/>
              <a:t> попадает в «команду» </a:t>
            </a:r>
            <a:r>
              <a:rPr lang="ru-RU" sz="1600" i="1" dirty="0" err="1"/>
              <a:t>Шленева</a:t>
            </a:r>
            <a:r>
              <a:rPr lang="ru-RU" sz="1600" i="1" dirty="0"/>
              <a:t>. Выявил несколько участков золоторудных жил (впоследствии рудники </a:t>
            </a:r>
            <a:r>
              <a:rPr lang="ru-RU" sz="1600" i="1" dirty="0" err="1"/>
              <a:t>Золотарский</a:t>
            </a:r>
            <a:r>
              <a:rPr lang="ru-RU" sz="1600" i="1" dirty="0"/>
              <a:t>, </a:t>
            </a:r>
            <a:r>
              <a:rPr lang="ru-RU" sz="1600" i="1" dirty="0" err="1"/>
              <a:t>Шеминский</a:t>
            </a:r>
            <a:r>
              <a:rPr lang="ru-RU" sz="1600" i="1" dirty="0"/>
              <a:t> и др.). Война 1812 года обострила потребность страны в золоте, для увеличения собственных золотых запасов правительство прибегало к чрезвычайным мерам. Вскоре Льва Ивановича определили на </a:t>
            </a:r>
            <a:r>
              <a:rPr lang="ru-RU" sz="1600" i="1" dirty="0" err="1"/>
              <a:t>Первопавловскую</a:t>
            </a:r>
            <a:r>
              <a:rPr lang="ru-RU" sz="1600" i="1" dirty="0"/>
              <a:t> фабрику </a:t>
            </a:r>
            <a:r>
              <a:rPr lang="ru-RU" sz="1600" i="1" dirty="0" err="1"/>
              <a:t>Берёзовского</a:t>
            </a:r>
            <a:r>
              <a:rPr lang="ru-RU" sz="1600" i="1" dirty="0"/>
              <a:t> завода «смотрителем по всему золотому производству» (при этом Брусницын, будучи «нижним чином», занял офицерскую должность). </a:t>
            </a:r>
          </a:p>
          <a:p>
            <a:pPr marL="0" indent="0" algn="just">
              <a:buNone/>
            </a:pPr>
            <a:r>
              <a:rPr lang="ru-RU" sz="1600" i="1" dirty="0"/>
              <a:t>Открытие, которое стало поворотным в истории русской золотопромышленности, подтвердило мысль Михаила Васильевича Ломоносова о нахождении в российских землях «…золота с песчаными зернами соединенных и в них заключенных…». В свое время идеям Ломоносова не придали значения, полагаясь на мнение европейских специалистов горного дела, утверждавших, что россыпного золота в России быть не </a:t>
            </a:r>
            <a:r>
              <a:rPr lang="ru-RU" sz="1600" i="1" dirty="0" smtClean="0"/>
              <a:t>может</a:t>
            </a:r>
            <a:endParaRPr lang="ru-RU" sz="1600" i="1"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20176055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37000"/>
          </a:stretch>
        </a:blipFill>
        <a:effectLst/>
      </p:bgPr>
    </p:bg>
    <p:spTree>
      <p:nvGrpSpPr>
        <p:cNvPr id="1" name=""/>
        <p:cNvGrpSpPr/>
        <p:nvPr/>
      </p:nvGrpSpPr>
      <p:grpSpPr>
        <a:xfrm>
          <a:off x="0" y="0"/>
          <a:ext cx="0" cy="0"/>
          <a:chOff x="0" y="0"/>
          <a:chExt cx="0" cy="0"/>
        </a:xfrm>
      </p:grpSpPr>
      <p:pic>
        <p:nvPicPr>
          <p:cNvPr id="1026" name="Picture 2" descr="http://uyutcity.ru/uploads/redactor/c777f6f8-4a26-413d-911f-21c271caced3/park-pobedi-berezovskii.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0"/>
            <a:ext cx="12192000" cy="812292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0"/>
            <a:ext cx="12192001" cy="6867797"/>
          </a:xfrm>
          <a:prstGeom prst="rect">
            <a:avLst/>
          </a:prstGeom>
        </p:spPr>
      </p:pic>
      <p:sp>
        <p:nvSpPr>
          <p:cNvPr id="2" name="Заголовок 1"/>
          <p:cNvSpPr>
            <a:spLocks noGrp="1"/>
          </p:cNvSpPr>
          <p:nvPr>
            <p:ph type="title"/>
          </p:nvPr>
        </p:nvSpPr>
        <p:spPr>
          <a:xfrm>
            <a:off x="1658982" y="692739"/>
            <a:ext cx="9444447" cy="697594"/>
          </a:xfrm>
        </p:spPr>
        <p:txBody>
          <a:bodyPr/>
          <a:lstStyle/>
          <a:p>
            <a:pPr algn="ctr"/>
            <a:r>
              <a:rPr lang="ru-RU" b="1" i="1" dirty="0" smtClean="0">
                <a:solidFill>
                  <a:schemeClr val="tx1">
                    <a:lumMod val="75000"/>
                    <a:lumOff val="25000"/>
                  </a:schemeClr>
                </a:solidFill>
              </a:rPr>
              <a:t>Парк Победы</a:t>
            </a:r>
            <a:endParaRPr lang="ru-RU" b="1" i="1" dirty="0">
              <a:solidFill>
                <a:schemeClr val="tx1">
                  <a:lumMod val="75000"/>
                  <a:lumOff val="25000"/>
                </a:schemeClr>
              </a:solidFill>
            </a:endParaRPr>
          </a:p>
        </p:txBody>
      </p:sp>
      <p:sp>
        <p:nvSpPr>
          <p:cNvPr id="3" name="Объект 2"/>
          <p:cNvSpPr>
            <a:spLocks noGrp="1"/>
          </p:cNvSpPr>
          <p:nvPr>
            <p:ph idx="1"/>
          </p:nvPr>
        </p:nvSpPr>
        <p:spPr>
          <a:xfrm>
            <a:off x="1476102" y="1472882"/>
            <a:ext cx="9444447" cy="3922032"/>
          </a:xfrm>
        </p:spPr>
        <p:txBody>
          <a:bodyPr>
            <a:noAutofit/>
          </a:bodyPr>
          <a:lstStyle/>
          <a:p>
            <a:pPr marL="0" indent="0">
              <a:buNone/>
            </a:pPr>
            <a:r>
              <a:rPr lang="ru-RU" sz="1900" dirty="0"/>
              <a:t>Одна из достопримечательностей </a:t>
            </a:r>
            <a:r>
              <a:rPr lang="ru-RU" sz="1900" dirty="0" err="1"/>
              <a:t>Берёзовского</a:t>
            </a:r>
            <a:r>
              <a:rPr lang="ru-RU" sz="1900" dirty="0"/>
              <a:t> – мемориал боевой доблести и трудовой славы </a:t>
            </a:r>
            <a:r>
              <a:rPr lang="ru-RU" sz="1900" dirty="0" err="1"/>
              <a:t>березовчан</a:t>
            </a:r>
            <a:r>
              <a:rPr lang="ru-RU" sz="1900" dirty="0"/>
              <a:t>. Строили его на благотворительные средства, собранные населением и промышленными предприятиями. Наш мемориальный комплекс до сих пор остаётся одним из крупнейших на Среднем Урале. Стройка для </a:t>
            </a:r>
            <a:r>
              <a:rPr lang="ru-RU" sz="1900" dirty="0" err="1"/>
              <a:t>Берёзовского</a:t>
            </a:r>
            <a:r>
              <a:rPr lang="ru-RU" sz="1900" dirty="0"/>
              <a:t> во многом была уникальной – таких масштабных объектов в рекордно короткие сроки в городе не строили. </a:t>
            </a:r>
            <a:r>
              <a:rPr lang="ru-RU" sz="1900" dirty="0" smtClean="0"/>
              <a:t>В </a:t>
            </a:r>
            <a:r>
              <a:rPr lang="ru-RU" sz="1900" dirty="0"/>
              <a:t>1974 году в администрации </a:t>
            </a:r>
            <a:r>
              <a:rPr lang="ru-RU" sz="1900" dirty="0" err="1"/>
              <a:t>Берёзовского</a:t>
            </a:r>
            <a:r>
              <a:rPr lang="ru-RU" sz="1900" dirty="0"/>
              <a:t> начали готовиться к 30-летнему юбилею Победы. Хотели сделать что-то новое, запоминающееся и масштабное, родилась идея возвести мемориал боевой доблести и трудовой славы </a:t>
            </a:r>
            <a:r>
              <a:rPr lang="ru-RU" sz="1900" dirty="0" err="1"/>
              <a:t>березовчан</a:t>
            </a:r>
            <a:r>
              <a:rPr lang="ru-RU" sz="1900" dirty="0"/>
              <a:t>. Территорию под новый мемориал выбрали на окраине Советского микрорайона, который в те годы только начинал застраиваться. </a:t>
            </a:r>
            <a:r>
              <a:rPr lang="ru-RU" sz="1900" dirty="0" smtClean="0"/>
              <a:t>Выбрали </a:t>
            </a:r>
            <a:r>
              <a:rPr lang="ru-RU" sz="1900" dirty="0"/>
              <a:t>самый сложный и масштабный проект: скульптура Воина и Матери, держащих над собою автомат и платок, а за ними – барельеф с военными эпизодами.  </a:t>
            </a:r>
            <a:r>
              <a:rPr lang="ru-RU" sz="1900" i="1" dirty="0" smtClean="0"/>
              <a:t>Мемориал </a:t>
            </a:r>
            <a:r>
              <a:rPr lang="ru-RU" sz="1900" i="1" dirty="0"/>
              <a:t>боевой доблести и трудовой славы </a:t>
            </a:r>
            <a:r>
              <a:rPr lang="ru-RU" sz="1900" i="1" dirty="0" err="1"/>
              <a:t>березовчан</a:t>
            </a:r>
            <a:r>
              <a:rPr lang="ru-RU" sz="1900" i="1" dirty="0"/>
              <a:t> вошёл в число семи чудес </a:t>
            </a:r>
            <a:r>
              <a:rPr lang="ru-RU" sz="1900" i="1" dirty="0" err="1"/>
              <a:t>Берёзовского</a:t>
            </a:r>
            <a:r>
              <a:rPr lang="ru-RU" sz="1900" i="1" dirty="0"/>
              <a:t>. </a:t>
            </a:r>
            <a:r>
              <a:rPr lang="ru-RU" sz="1900" b="1" i="1" dirty="0"/>
              <a:t> </a:t>
            </a:r>
            <a:r>
              <a:rPr lang="ru-RU" sz="1900" dirty="0" smtClean="0"/>
              <a:t>Свое </a:t>
            </a:r>
            <a:r>
              <a:rPr lang="ru-RU" sz="1900" dirty="0"/>
              <a:t>нынешнее название парк Победы приобрел в 1976 году, до этого его именовали парком Дружбы.</a:t>
            </a:r>
            <a:r>
              <a:rPr lang="ru-RU" sz="1900" b="1" i="1" dirty="0"/>
              <a:t> </a:t>
            </a:r>
            <a:endParaRPr lang="ru-RU" sz="1900"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37955731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12192000" cy="7944050"/>
          </a:xfrm>
          <a:prstGeom prst="rect">
            <a:avLst/>
          </a:prstGeom>
        </p:spPr>
      </p:pic>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3" name="Стрелка вправо 2">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0"/>
            <a:ext cx="12192001" cy="6887392"/>
          </a:xfrm>
          <a:prstGeom prst="rect">
            <a:avLst/>
          </a:prstGeom>
        </p:spPr>
      </p:pic>
      <p:sp>
        <p:nvSpPr>
          <p:cNvPr id="2" name="Заголовок 1"/>
          <p:cNvSpPr>
            <a:spLocks noGrp="1"/>
          </p:cNvSpPr>
          <p:nvPr>
            <p:ph type="title"/>
          </p:nvPr>
        </p:nvSpPr>
        <p:spPr>
          <a:xfrm>
            <a:off x="1645920" y="849086"/>
            <a:ext cx="9300754" cy="841602"/>
          </a:xfrm>
        </p:spPr>
        <p:txBody>
          <a:bodyPr/>
          <a:lstStyle/>
          <a:p>
            <a:pPr algn="ctr"/>
            <a:r>
              <a:rPr lang="ru-RU" b="1" i="1" dirty="0" smtClean="0">
                <a:solidFill>
                  <a:schemeClr val="tx1">
                    <a:lumMod val="75000"/>
                    <a:lumOff val="25000"/>
                  </a:schemeClr>
                </a:solidFill>
              </a:rPr>
              <a:t>Березовская «пустыня»</a:t>
            </a:r>
            <a:endParaRPr lang="ru-RU" b="1" i="1" dirty="0">
              <a:solidFill>
                <a:schemeClr val="tx1">
                  <a:lumMod val="75000"/>
                  <a:lumOff val="25000"/>
                </a:schemeClr>
              </a:solidFill>
            </a:endParaRPr>
          </a:p>
        </p:txBody>
      </p:sp>
      <p:sp>
        <p:nvSpPr>
          <p:cNvPr id="5" name="Rectangle 1"/>
          <p:cNvSpPr>
            <a:spLocks noGrp="1" noChangeArrowheads="1"/>
          </p:cNvSpPr>
          <p:nvPr>
            <p:ph idx="1"/>
          </p:nvPr>
        </p:nvSpPr>
        <p:spPr bwMode="auto">
          <a:xfrm>
            <a:off x="1149531" y="1541921"/>
            <a:ext cx="10006149" cy="40318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600" b="1" i="1" u="none" strike="noStrike" cap="none" normalizeH="0" baseline="0" dirty="0" smtClean="0">
                <a:ln>
                  <a:noFill/>
                </a:ln>
                <a:solidFill>
                  <a:schemeClr val="tx1">
                    <a:lumMod val="75000"/>
                    <a:lumOff val="25000"/>
                  </a:schemeClr>
                </a:solidFill>
                <a:effectLst/>
                <a:latin typeface="Trebuchet MS" panose="020B0603020202020204" pitchFamily="34" charset="0"/>
                <a:ea typeface="Times New Roman" panose="02020603050405020304" pitchFamily="18" charset="0"/>
              </a:rPr>
              <a:t>Березовские Пески — красивое и необычное место, пустыня техногенного происхождения. Песок здесь в буквальном смысле «золотой» — отработанная порода трех золотодобывающих шахт. Это отличное место для туристической поездки. Огромный песчаный карьер — это действующее </a:t>
            </a:r>
            <a:r>
              <a:rPr kumimoji="0" lang="ru-RU" altLang="ru-RU" sz="1600" b="1" i="1" u="none" strike="noStrike" cap="none" normalizeH="0" baseline="0" dirty="0" err="1" smtClean="0">
                <a:ln>
                  <a:noFill/>
                </a:ln>
                <a:solidFill>
                  <a:schemeClr val="tx1">
                    <a:lumMod val="75000"/>
                    <a:lumOff val="25000"/>
                  </a:schemeClr>
                </a:solidFill>
                <a:effectLst/>
                <a:latin typeface="Trebuchet MS" panose="020B0603020202020204" pitchFamily="34" charset="0"/>
                <a:ea typeface="Times New Roman" panose="02020603050405020304" pitchFamily="18" charset="0"/>
              </a:rPr>
              <a:t>хвостохранилище</a:t>
            </a:r>
            <a:r>
              <a:rPr kumimoji="0" lang="ru-RU" altLang="ru-RU" sz="1600" b="1" i="1" u="none" strike="noStrike" cap="none" normalizeH="0" baseline="0" dirty="0" smtClean="0">
                <a:ln>
                  <a:noFill/>
                </a:ln>
                <a:solidFill>
                  <a:schemeClr val="tx1">
                    <a:lumMod val="75000"/>
                    <a:lumOff val="25000"/>
                  </a:schemeClr>
                </a:solidFill>
                <a:effectLst/>
                <a:latin typeface="Trebuchet MS" panose="020B0603020202020204" pitchFamily="34" charset="0"/>
                <a:ea typeface="Times New Roman" panose="02020603050405020304" pitchFamily="18" charset="0"/>
              </a:rPr>
              <a:t> Березовского рудника. Летом здесь как в настоящей пустыне или на тропическом океанском побережье, но и осенью тоже здорово, почти как на Балтийском море. Песок мелкий и плотный, после дождя просто затвердевает и по нему свободно можно ходить. Березовские пески — это своеобразная пустыня посреди уральского леса. Есть на территории пустыни и искусственно созданный водоем, бывший песчаный котлован, затопленный водой. На водоеме всегда можно увидеть большое количество чаек, а в песчаных насыпях есть норки - гнезда птиц. По всей территории Березовской пустыни находятся тонны песка. Прогуливаясь по карьеру, можно увидеть немногочисленные растения, которые пробиваются сквозь песок. Кактусов, конечно, тут нет, но колючки найти можно - это облепиха высаженная работниками карьера, чтобы укрепить склоны.  </a:t>
            </a:r>
            <a:endParaRPr kumimoji="0" lang="ru-RU" altLang="ru-RU" sz="1200" b="1" i="1" u="none" strike="noStrike" cap="none" normalizeH="0" baseline="0" dirty="0" smtClean="0">
              <a:ln>
                <a:noFill/>
              </a:ln>
              <a:solidFill>
                <a:schemeClr val="tx1">
                  <a:lumMod val="75000"/>
                  <a:lumOff val="25000"/>
                </a:schemeClr>
              </a:solidFill>
              <a:effectLst/>
              <a:latin typeface="Trebuchet MS" panose="020B0603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600" b="1" i="1" strike="noStrike" cap="none" normalizeH="0" baseline="0" dirty="0" smtClean="0">
                <a:ln>
                  <a:noFill/>
                </a:ln>
                <a:solidFill>
                  <a:schemeClr val="tx1">
                    <a:lumMod val="75000"/>
                    <a:lumOff val="25000"/>
                  </a:schemeClr>
                </a:solidFill>
                <a:effectLst/>
                <a:latin typeface="Trebuchet MS" panose="020B0603020202020204" pitchFamily="34" charset="0"/>
                <a:ea typeface="Times New Roman" panose="02020603050405020304" pitchFamily="18" charset="0"/>
              </a:rPr>
              <a:t>Березовские Пески постоянно привлекают фотографов, кинооператоров и музыкантов. Здесь снимали художественный фильм, где уральская пустыня выступала в роли морского побережья. </a:t>
            </a:r>
            <a:endParaRPr kumimoji="0" lang="ru-RU" altLang="ru-RU" sz="2000" b="1" i="1" strike="noStrike" cap="none" normalizeH="0" baseline="0" dirty="0" smtClean="0">
              <a:ln>
                <a:noFill/>
              </a:ln>
              <a:solidFill>
                <a:schemeClr val="tx1">
                  <a:lumMod val="75000"/>
                  <a:lumOff val="25000"/>
                </a:schemeClr>
              </a:solidFill>
              <a:effectLst/>
              <a:latin typeface="Trebuchet MS" panose="020B0603020202020204" pitchFamily="34" charset="0"/>
            </a:endParaRPr>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7367471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r="-9000" b="-9000"/>
          </a:stretch>
        </a:blip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1"/>
            <a:ext cx="12192000" cy="8131969"/>
          </a:xfrm>
          <a:prstGeom prst="rect">
            <a:avLst/>
          </a:prstGeom>
        </p:spPr>
      </p:pic>
      <p:sp>
        <p:nvSpPr>
          <p:cNvPr id="2"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5" name="Стрелка вправо 4">
            <a:hlinkClick r:id="rId5" action="ppaction://hlinksldjump"/>
          </p:cNvPr>
          <p:cNvSpPr/>
          <p:nvPr/>
        </p:nvSpPr>
        <p:spPr>
          <a:xfrm>
            <a:off x="248194" y="1306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p:txBody>
          <a:bodyPr/>
          <a:lstStyle/>
          <a:p>
            <a:pPr eaLnBrk="1" hangingPunct="1"/>
            <a:r>
              <a:rPr lang="ru-RU" sz="8000" smtClean="0"/>
              <a:t>Цель проекта</a:t>
            </a:r>
          </a:p>
        </p:txBody>
      </p:sp>
      <p:sp>
        <p:nvSpPr>
          <p:cNvPr id="21506" name="Объект 2"/>
          <p:cNvSpPr>
            <a:spLocks noGrp="1"/>
          </p:cNvSpPr>
          <p:nvPr>
            <p:ph idx="1"/>
          </p:nvPr>
        </p:nvSpPr>
        <p:spPr/>
        <p:txBody>
          <a:bodyPr>
            <a:normAutofit fontScale="92500"/>
          </a:bodyPr>
          <a:lstStyle/>
          <a:p>
            <a:pPr algn="just" eaLnBrk="1" hangingPunct="1"/>
            <a:r>
              <a:rPr lang="ru-RU" sz="4000" dirty="0" smtClean="0"/>
              <a:t> </a:t>
            </a:r>
            <a:r>
              <a:rPr lang="ru-RU" sz="5200" dirty="0" smtClean="0"/>
              <a:t>Создание маршрута виртуальной экскурсии для знакомства с историческими объектами города и его окрестностей.</a:t>
            </a:r>
          </a:p>
        </p:txBody>
      </p:sp>
    </p:spTree>
    <p:extLst>
      <p:ext uri="{BB962C8B-B14F-4D97-AF65-F5344CB8AC3E}">
        <p14:creationId xmlns="" xmlns:p14="http://schemas.microsoft.com/office/powerpoint/2010/main" val="426977555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0"/>
            <a:ext cx="12192001" cy="6887392"/>
          </a:xfrm>
          <a:prstGeom prst="rect">
            <a:avLst/>
          </a:prstGeom>
        </p:spPr>
      </p:pic>
      <p:sp>
        <p:nvSpPr>
          <p:cNvPr id="2" name="Заголовок 1"/>
          <p:cNvSpPr>
            <a:spLocks noGrp="1"/>
          </p:cNvSpPr>
          <p:nvPr>
            <p:ph type="title"/>
          </p:nvPr>
        </p:nvSpPr>
        <p:spPr>
          <a:xfrm>
            <a:off x="1593669" y="901337"/>
            <a:ext cx="9444446" cy="789351"/>
          </a:xfrm>
        </p:spPr>
        <p:txBody>
          <a:bodyPr/>
          <a:lstStyle/>
          <a:p>
            <a:pPr algn="ctr"/>
            <a:r>
              <a:rPr lang="ru-RU" b="1" i="1" dirty="0" err="1" smtClean="0">
                <a:solidFill>
                  <a:schemeClr val="tx1">
                    <a:lumMod val="75000"/>
                    <a:lumOff val="25000"/>
                  </a:schemeClr>
                </a:solidFill>
              </a:rPr>
              <a:t>Крокоитовый</a:t>
            </a:r>
            <a:r>
              <a:rPr lang="ru-RU" b="1" i="1" dirty="0" smtClean="0">
                <a:solidFill>
                  <a:schemeClr val="tx1">
                    <a:lumMod val="75000"/>
                    <a:lumOff val="25000"/>
                  </a:schemeClr>
                </a:solidFill>
              </a:rPr>
              <a:t> шурф</a:t>
            </a:r>
            <a:endParaRPr lang="ru-RU" b="1" i="1" dirty="0">
              <a:solidFill>
                <a:schemeClr val="tx1">
                  <a:lumMod val="75000"/>
                  <a:lumOff val="25000"/>
                </a:schemeClr>
              </a:solidFill>
            </a:endParaRPr>
          </a:p>
        </p:txBody>
      </p:sp>
      <p:sp>
        <p:nvSpPr>
          <p:cNvPr id="3" name="Объект 2"/>
          <p:cNvSpPr>
            <a:spLocks noGrp="1"/>
          </p:cNvSpPr>
          <p:nvPr>
            <p:ph idx="1"/>
          </p:nvPr>
        </p:nvSpPr>
        <p:spPr>
          <a:xfrm>
            <a:off x="1201783" y="1690688"/>
            <a:ext cx="9966960" cy="4000409"/>
          </a:xfrm>
        </p:spPr>
        <p:txBody>
          <a:bodyPr>
            <a:normAutofit fontScale="25000" lnSpcReduction="20000"/>
          </a:bodyPr>
          <a:lstStyle/>
          <a:p>
            <a:pPr marL="0" indent="0" algn="just">
              <a:buNone/>
            </a:pPr>
            <a:r>
              <a:rPr lang="ru-RU" sz="7600" i="1" dirty="0" err="1"/>
              <a:t>Крокоит</a:t>
            </a:r>
            <a:r>
              <a:rPr lang="ru-RU" sz="7600" i="1" dirty="0"/>
              <a:t> – редкий минерал. Всего в мире не более 10 месторождений </a:t>
            </a:r>
            <a:r>
              <a:rPr lang="ru-RU" sz="7600" i="1" dirty="0" err="1"/>
              <a:t>крокоита</a:t>
            </a:r>
            <a:r>
              <a:rPr lang="ru-RU" sz="7600" i="1" dirty="0"/>
              <a:t>. В России самое богатое месторождение </a:t>
            </a:r>
            <a:r>
              <a:rPr lang="ru-RU" sz="7600" i="1" dirty="0" err="1"/>
              <a:t>крокоита</a:t>
            </a:r>
            <a:r>
              <a:rPr lang="ru-RU" sz="7600" i="1" dirty="0"/>
              <a:t> </a:t>
            </a:r>
            <a:r>
              <a:rPr lang="ru-RU" sz="7600" i="1" dirty="0" smtClean="0"/>
              <a:t>в Березовском. </a:t>
            </a:r>
            <a:r>
              <a:rPr lang="ru-RU" sz="7600" i="1" dirty="0"/>
              <a:t>Специально для этого восстановили шурф, пройденный ранее для разведки. Рассказывают, что выработка представляла собой подземный грот, кристаллы </a:t>
            </a:r>
            <a:r>
              <a:rPr lang="ru-RU" sz="7600" i="1" dirty="0" err="1"/>
              <a:t>крокоита</a:t>
            </a:r>
            <a:r>
              <a:rPr lang="ru-RU" sz="7600" i="1" dirty="0"/>
              <a:t> на потолке и стенах сверкали в свете ламп. Зрелище было незабываемым. Планировалось оставить шурф как минералогический памятник, но березовских геологов постигла судьба многих выдающихся людей того времени. Они были репрессированы. Без присмотра шурф обветшал и обвалился. В 1970-е годы поблизости прошли новую выработку, вход в которую затем закрыли бетонной плитой. Но любителей минералов это не остановило. В 1990-е годы через боковой подкоп они проникли в шурф и разорили его, сбив и украв весь </a:t>
            </a:r>
            <a:r>
              <a:rPr lang="ru-RU" sz="7600" i="1" dirty="0" err="1"/>
              <a:t>крокоит</a:t>
            </a:r>
            <a:r>
              <a:rPr lang="ru-RU" sz="7600" i="1" dirty="0"/>
              <a:t>. </a:t>
            </a:r>
          </a:p>
          <a:p>
            <a:pPr marL="0" indent="0" algn="just">
              <a:buNone/>
            </a:pPr>
            <a:r>
              <a:rPr lang="ru-RU" sz="7600" i="1" dirty="0"/>
              <a:t>Сейчас шурф восстанавливается. Интересно, что в 2016 году тут открыли четыре новых минерала: </a:t>
            </a:r>
            <a:r>
              <a:rPr lang="ru-RU" sz="7600" i="1" dirty="0" err="1"/>
              <a:t>форнасит</a:t>
            </a:r>
            <a:r>
              <a:rPr lang="ru-RU" sz="7600" i="1" dirty="0"/>
              <a:t>, </a:t>
            </a:r>
            <a:r>
              <a:rPr lang="ru-RU" sz="7600" i="1" dirty="0" err="1"/>
              <a:t>эмбрейит</a:t>
            </a:r>
            <a:r>
              <a:rPr lang="ru-RU" sz="7600" i="1" dirty="0"/>
              <a:t>, </a:t>
            </a:r>
            <a:r>
              <a:rPr lang="ru-RU" sz="7600" i="1" dirty="0" err="1"/>
              <a:t>касседаннеит</a:t>
            </a:r>
            <a:r>
              <a:rPr lang="ru-RU" sz="7600" i="1" dirty="0"/>
              <a:t> и </a:t>
            </a:r>
            <a:r>
              <a:rPr lang="ru-RU" sz="7600" i="1" dirty="0" err="1"/>
              <a:t>вокеленит</a:t>
            </a:r>
            <a:r>
              <a:rPr lang="ru-RU" sz="7600" i="1" dirty="0"/>
              <a:t>. Шурф находится близ знаменитых Березовских песков. В скором будущем здесь планируется открыть музей «</a:t>
            </a:r>
            <a:r>
              <a:rPr lang="ru-RU" sz="7600" i="1" dirty="0" err="1"/>
              <a:t>Крокоитовый</a:t>
            </a:r>
            <a:r>
              <a:rPr lang="ru-RU" sz="7600" i="1" dirty="0"/>
              <a:t> шурф», где можно будет увидеть </a:t>
            </a:r>
            <a:r>
              <a:rPr lang="ru-RU" sz="7600" i="1" dirty="0" err="1"/>
              <a:t>крокоит</a:t>
            </a:r>
            <a:r>
              <a:rPr lang="ru-RU" sz="7600" i="1" dirty="0"/>
              <a:t> и другие минералы в естественных условиях. После посещения «</a:t>
            </a:r>
            <a:r>
              <a:rPr lang="ru-RU" sz="7600" i="1" dirty="0" err="1"/>
              <a:t>Крокоитового</a:t>
            </a:r>
            <a:r>
              <a:rPr lang="ru-RU" sz="7600" i="1" dirty="0"/>
              <a:t> шурфа», группа по объездной дороге, через шахту «Южная», возвращается к месту сбора. </a:t>
            </a:r>
          </a:p>
          <a:p>
            <a:pPr marL="0" indent="0">
              <a:buNone/>
            </a:pPr>
            <a:endParaRPr lang="ru-RU" dirty="0"/>
          </a:p>
        </p:txBody>
      </p:sp>
      <p:sp>
        <p:nvSpPr>
          <p:cNvPr id="4" name="Стрелка вправо 3">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37943364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a:xfrm>
            <a:off x="477838" y="1"/>
            <a:ext cx="8809853" cy="1054100"/>
          </a:xfrm>
        </p:spPr>
        <p:txBody>
          <a:bodyPr>
            <a:normAutofit fontScale="90000"/>
          </a:bodyPr>
          <a:lstStyle/>
          <a:p>
            <a:pPr algn="ctr"/>
            <a:r>
              <a:rPr lang="ru-RU" dirty="0" smtClean="0"/>
              <a:t>ДОПОЛНИТЕЛЬНЫЕ ОБЪЕКТЫ ВИРТУАЛЬНОЙ ТРОПЫ</a:t>
            </a:r>
          </a:p>
        </p:txBody>
      </p:sp>
      <p:pic>
        <p:nvPicPr>
          <p:cNvPr id="29698" name="Picture 3" descr="C:\Users\df\Desktop\38-proekt-novoy-trasy-shema.jpg"/>
          <p:cNvPicPr>
            <a:picLocks noGrp="1" noChangeAspect="1" noChangeArrowheads="1"/>
          </p:cNvPicPr>
          <p:nvPr>
            <p:ph idx="1"/>
          </p:nvPr>
        </p:nvPicPr>
        <p:blipFill>
          <a:blip r:embed="rId2"/>
          <a:srcRect/>
          <a:stretch>
            <a:fillRect/>
          </a:stretch>
        </p:blipFill>
        <p:spPr>
          <a:xfrm>
            <a:off x="-3175" y="1052512"/>
            <a:ext cx="12192000" cy="5805488"/>
          </a:xfrm>
        </p:spPr>
      </p:pic>
      <p:sp>
        <p:nvSpPr>
          <p:cNvPr id="14" name="Сердце 13">
            <a:hlinkClick r:id="rId3" action="ppaction://hlinksldjump"/>
          </p:cNvPr>
          <p:cNvSpPr/>
          <p:nvPr/>
        </p:nvSpPr>
        <p:spPr>
          <a:xfrm>
            <a:off x="3588544" y="3201194"/>
            <a:ext cx="1849438" cy="1511300"/>
          </a:xfrm>
          <a:prstGeom prst="hear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Сердце 14">
            <a:hlinkClick r:id="rId4" action="ppaction://hlinksldjump"/>
          </p:cNvPr>
          <p:cNvSpPr/>
          <p:nvPr/>
        </p:nvSpPr>
        <p:spPr>
          <a:xfrm>
            <a:off x="8635546" y="3798798"/>
            <a:ext cx="1450975" cy="1570037"/>
          </a:xfrm>
          <a:prstGeom prst="hear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 name="Полилиния 16">
            <a:hlinkClick r:id="rId5" action="ppaction://hlinksldjump"/>
          </p:cNvPr>
          <p:cNvSpPr/>
          <p:nvPr/>
        </p:nvSpPr>
        <p:spPr>
          <a:xfrm>
            <a:off x="2465388" y="1866900"/>
            <a:ext cx="2246312" cy="1770063"/>
          </a:xfrm>
          <a:custGeom>
            <a:avLst/>
            <a:gdLst>
              <a:gd name="connsiteX0" fmla="*/ 0 w 2246244"/>
              <a:gd name="connsiteY0" fmla="*/ 1532702 h 1771241"/>
              <a:gd name="connsiteX1" fmla="*/ 0 w 2246244"/>
              <a:gd name="connsiteY1" fmla="*/ 1532702 h 1771241"/>
              <a:gd name="connsiteX2" fmla="*/ 1709531 w 2246244"/>
              <a:gd name="connsiteY2" fmla="*/ 2076 h 1771241"/>
              <a:gd name="connsiteX3" fmla="*/ 1689653 w 2246244"/>
              <a:gd name="connsiteY3" fmla="*/ 61710 h 1771241"/>
              <a:gd name="connsiteX4" fmla="*/ 1630018 w 2246244"/>
              <a:gd name="connsiteY4" fmla="*/ 81589 h 1771241"/>
              <a:gd name="connsiteX5" fmla="*/ 1828800 w 2246244"/>
              <a:gd name="connsiteY5" fmla="*/ 101467 h 1771241"/>
              <a:gd name="connsiteX6" fmla="*/ 1888435 w 2246244"/>
              <a:gd name="connsiteY6" fmla="*/ 141223 h 1771241"/>
              <a:gd name="connsiteX7" fmla="*/ 1868557 w 2246244"/>
              <a:gd name="connsiteY7" fmla="*/ 161102 h 1771241"/>
              <a:gd name="connsiteX8" fmla="*/ 2007705 w 2246244"/>
              <a:gd name="connsiteY8" fmla="*/ 300249 h 1771241"/>
              <a:gd name="connsiteX9" fmla="*/ 2047461 w 2246244"/>
              <a:gd name="connsiteY9" fmla="*/ 379762 h 1771241"/>
              <a:gd name="connsiteX10" fmla="*/ 2126974 w 2246244"/>
              <a:gd name="connsiteY10" fmla="*/ 439397 h 1771241"/>
              <a:gd name="connsiteX11" fmla="*/ 2186609 w 2246244"/>
              <a:gd name="connsiteY11" fmla="*/ 499032 h 1771241"/>
              <a:gd name="connsiteX12" fmla="*/ 2246244 w 2246244"/>
              <a:gd name="connsiteY12" fmla="*/ 538789 h 1771241"/>
              <a:gd name="connsiteX13" fmla="*/ 2246244 w 2246244"/>
              <a:gd name="connsiteY13" fmla="*/ 558667 h 1771241"/>
              <a:gd name="connsiteX14" fmla="*/ 2246244 w 2246244"/>
              <a:gd name="connsiteY14" fmla="*/ 558667 h 1771241"/>
              <a:gd name="connsiteX15" fmla="*/ 695739 w 2246244"/>
              <a:gd name="connsiteY15" fmla="*/ 1771241 h 1771241"/>
              <a:gd name="connsiteX16" fmla="*/ 0 w 2246244"/>
              <a:gd name="connsiteY16" fmla="*/ 1532702 h 177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46244" h="1771241">
                <a:moveTo>
                  <a:pt x="0" y="1532702"/>
                </a:moveTo>
                <a:lnTo>
                  <a:pt x="0" y="1532702"/>
                </a:lnTo>
                <a:cubicBezTo>
                  <a:pt x="569844" y="1022493"/>
                  <a:pt x="1132644" y="504307"/>
                  <a:pt x="1709531" y="2076"/>
                </a:cubicBezTo>
                <a:cubicBezTo>
                  <a:pt x="1725334" y="-11682"/>
                  <a:pt x="1704469" y="46894"/>
                  <a:pt x="1689653" y="61710"/>
                </a:cubicBezTo>
                <a:cubicBezTo>
                  <a:pt x="1674837" y="76526"/>
                  <a:pt x="1649896" y="74963"/>
                  <a:pt x="1630018" y="81589"/>
                </a:cubicBezTo>
                <a:cubicBezTo>
                  <a:pt x="1696279" y="88215"/>
                  <a:pt x="1762983" y="91341"/>
                  <a:pt x="1828800" y="101467"/>
                </a:cubicBezTo>
                <a:cubicBezTo>
                  <a:pt x="1894721" y="111609"/>
                  <a:pt x="1888435" y="104133"/>
                  <a:pt x="1888435" y="141223"/>
                </a:cubicBezTo>
                <a:lnTo>
                  <a:pt x="1868557" y="161102"/>
                </a:lnTo>
                <a:cubicBezTo>
                  <a:pt x="1914940" y="207484"/>
                  <a:pt x="1966168" y="249481"/>
                  <a:pt x="2007705" y="300249"/>
                </a:cubicBezTo>
                <a:cubicBezTo>
                  <a:pt x="2026470" y="323183"/>
                  <a:pt x="2028176" y="357263"/>
                  <a:pt x="2047461" y="379762"/>
                </a:cubicBezTo>
                <a:cubicBezTo>
                  <a:pt x="2069022" y="404917"/>
                  <a:pt x="2101819" y="417836"/>
                  <a:pt x="2126974" y="439397"/>
                </a:cubicBezTo>
                <a:cubicBezTo>
                  <a:pt x="2148318" y="457692"/>
                  <a:pt x="2165013" y="481035"/>
                  <a:pt x="2186609" y="499032"/>
                </a:cubicBezTo>
                <a:cubicBezTo>
                  <a:pt x="2204962" y="514327"/>
                  <a:pt x="2229351" y="521896"/>
                  <a:pt x="2246244" y="538789"/>
                </a:cubicBezTo>
                <a:lnTo>
                  <a:pt x="2246244" y="558667"/>
                </a:lnTo>
                <a:lnTo>
                  <a:pt x="2246244" y="558667"/>
                </a:lnTo>
                <a:lnTo>
                  <a:pt x="695739" y="1771241"/>
                </a:lnTo>
                <a:lnTo>
                  <a:pt x="0" y="1532702"/>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 name="5-конечная звезда 1">
            <a:hlinkClick r:id="rId6" action="ppaction://hlinksldjump"/>
          </p:cNvPr>
          <p:cNvSpPr/>
          <p:nvPr/>
        </p:nvSpPr>
        <p:spPr>
          <a:xfrm>
            <a:off x="9812519" y="5138636"/>
            <a:ext cx="1738540" cy="1719364"/>
          </a:xfrm>
          <a:prstGeom prst="star5">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a:hlinkClick r:id="rId7" action="ppaction://hlinksldjump"/>
          </p:cNvPr>
          <p:cNvSpPr/>
          <p:nvPr/>
        </p:nvSpPr>
        <p:spPr>
          <a:xfrm>
            <a:off x="126002" y="488536"/>
            <a:ext cx="2508250" cy="11922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smtClean="0"/>
              <a:t>К КАРТЕ НОВОЙ ЭКСКУРСИИ</a:t>
            </a:r>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7650" name="Заголовок 1"/>
          <p:cNvSpPr>
            <a:spLocks noGrp="1"/>
          </p:cNvSpPr>
          <p:nvPr>
            <p:ph type="title"/>
          </p:nvPr>
        </p:nvSpPr>
        <p:spPr/>
        <p:txBody>
          <a:bodyPr/>
          <a:lstStyle/>
          <a:p>
            <a:endParaRPr lang="ru-RU" smtClean="0"/>
          </a:p>
        </p:txBody>
      </p:sp>
      <p:pic>
        <p:nvPicPr>
          <p:cNvPr id="27651" name="Объект 3"/>
          <p:cNvPicPr>
            <a:picLocks noGrp="1" noChangeAspect="1"/>
          </p:cNvPicPr>
          <p:nvPr>
            <p:ph idx="1"/>
          </p:nvPr>
        </p:nvPicPr>
        <p:blipFill>
          <a:blip r:embed="rId2"/>
          <a:srcRect l="21436" r="24106"/>
          <a:stretch>
            <a:fillRect/>
          </a:stretch>
        </p:blipFill>
        <p:spPr>
          <a:xfrm>
            <a:off x="0" y="0"/>
            <a:ext cx="5605463" cy="6858000"/>
          </a:xfrm>
        </p:spPr>
      </p:pic>
      <p:pic>
        <p:nvPicPr>
          <p:cNvPr id="27652" name="Рисунок 4"/>
          <p:cNvPicPr>
            <a:picLocks noChangeAspect="1"/>
          </p:cNvPicPr>
          <p:nvPr/>
        </p:nvPicPr>
        <p:blipFill>
          <a:blip r:embed="rId3"/>
          <a:srcRect l="55721" t="-502" r="528" b="2931"/>
          <a:stretch>
            <a:fillRect/>
          </a:stretch>
        </p:blipFill>
        <p:spPr bwMode="auto">
          <a:xfrm>
            <a:off x="5605463" y="-42863"/>
            <a:ext cx="6586537" cy="6900863"/>
          </a:xfrm>
          <a:prstGeom prst="rect">
            <a:avLst/>
          </a:prstGeom>
          <a:noFill/>
          <a:ln w="9525">
            <a:noFill/>
            <a:miter lim="800000"/>
            <a:headEnd/>
            <a:tailEnd/>
          </a:ln>
        </p:spPr>
      </p:pic>
      <p:sp>
        <p:nvSpPr>
          <p:cNvPr id="6" name="Стрелка вправо 5">
            <a:hlinkClick r:id="rId4"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p:txBody>
          <a:bodyPr/>
          <a:lstStyle/>
          <a:p>
            <a:endParaRPr lang="ru-RU" smtClean="0"/>
          </a:p>
        </p:txBody>
      </p:sp>
      <p:sp>
        <p:nvSpPr>
          <p:cNvPr id="30722" name="Объект 2"/>
          <p:cNvSpPr>
            <a:spLocks noGrp="1"/>
          </p:cNvSpPr>
          <p:nvPr>
            <p:ph idx="1"/>
          </p:nvPr>
        </p:nvSpPr>
        <p:spPr/>
        <p:txBody>
          <a:bodyPr/>
          <a:lstStyle/>
          <a:p>
            <a:endParaRPr lang="ru-RU" smtClean="0"/>
          </a:p>
        </p:txBody>
      </p:sp>
      <p:pic>
        <p:nvPicPr>
          <p:cNvPr id="30723" name="Picture 4" descr="C:\Users\df\Desktop\1501921228_roller_8_2017742141.jpg"/>
          <p:cNvPicPr>
            <a:picLocks noChangeAspect="1" noChangeArrowheads="1"/>
          </p:cNvPicPr>
          <p:nvPr/>
        </p:nvPicPr>
        <p:blipFill>
          <a:blip r:embed="rId2"/>
          <a:srcRect/>
          <a:stretch>
            <a:fillRect/>
          </a:stretch>
        </p:blipFill>
        <p:spPr bwMode="auto">
          <a:xfrm>
            <a:off x="0" y="7938"/>
            <a:ext cx="12682538" cy="6989762"/>
          </a:xfrm>
          <a:prstGeom prst="rect">
            <a:avLst/>
          </a:prstGeom>
          <a:noFill/>
          <a:ln w="9525">
            <a:noFill/>
            <a:miter lim="800000"/>
            <a:headEnd/>
            <a:tailEnd/>
          </a:ln>
        </p:spPr>
      </p:pic>
      <p:sp>
        <p:nvSpPr>
          <p:cNvPr id="5" name="Стрелка вправо 4">
            <a:hlinkClick r:id="rId3"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p:txBody>
          <a:bodyPr/>
          <a:lstStyle/>
          <a:p>
            <a:endParaRPr lang="ru-RU" smtClean="0"/>
          </a:p>
        </p:txBody>
      </p:sp>
      <p:pic>
        <p:nvPicPr>
          <p:cNvPr id="31746" name="Picture 2" descr="C:\Users\df\Desktop\shilovskiy-prud-2.jpg"/>
          <p:cNvPicPr>
            <a:picLocks noGrp="1" noChangeAspect="1" noChangeArrowheads="1"/>
          </p:cNvPicPr>
          <p:nvPr>
            <p:ph idx="1"/>
          </p:nvPr>
        </p:nvPicPr>
        <p:blipFill>
          <a:blip r:embed="rId2"/>
          <a:srcRect/>
          <a:stretch>
            <a:fillRect/>
          </a:stretch>
        </p:blipFill>
        <p:spPr>
          <a:xfrm>
            <a:off x="0" y="-58738"/>
            <a:ext cx="12192000" cy="6916738"/>
          </a:xfrm>
        </p:spPr>
      </p:pic>
      <p:sp>
        <p:nvSpPr>
          <p:cNvPr id="5" name="Стрелка вправо 4">
            <a:hlinkClick r:id="rId3" action="ppaction://hlinksldjump"/>
          </p:cNvPr>
          <p:cNvSpPr/>
          <p:nvPr/>
        </p:nvSpPr>
        <p:spPr>
          <a:xfrm>
            <a:off x="9004300" y="5645150"/>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92D050"/>
                </a:solidFill>
              </a:rPr>
              <a:t>Маршрут тематической </a:t>
            </a:r>
            <a:r>
              <a:rPr lang="ru-RU" b="1" dirty="0">
                <a:solidFill>
                  <a:srgbClr val="92D050"/>
                </a:solidFill>
              </a:rPr>
              <a:t>виртуальной экскурсии на карте Березовского </a:t>
            </a:r>
            <a:endParaRPr lang="ru-RU" dirty="0"/>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609600" y="1896006"/>
            <a:ext cx="7788755" cy="4206980"/>
          </a:xfrm>
        </p:spPr>
      </p:pic>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740434" y="1930400"/>
            <a:ext cx="1657921" cy="473692"/>
          </a:xfrm>
          <a:prstGeom prst="rect">
            <a:avLst/>
          </a:prstGeom>
        </p:spPr>
      </p:pic>
    </p:spTree>
    <p:extLst>
      <p:ext uri="{BB962C8B-B14F-4D97-AF65-F5344CB8AC3E}">
        <p14:creationId xmlns="" xmlns:p14="http://schemas.microsoft.com/office/powerpoint/2010/main" val="20625129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 y="0"/>
            <a:ext cx="12696823" cy="6858000"/>
          </a:xfrm>
          <a:prstGeom prst="rect">
            <a:avLst/>
          </a:prstGeom>
        </p:spPr>
      </p:pic>
      <p:pic>
        <p:nvPicPr>
          <p:cNvPr id="5" name="Объект 4">
            <a:hlinkClick r:id="rId3" action="ppaction://hlinksldjump"/>
          </p:cNvPr>
          <p:cNvPicPr>
            <a:picLocks noGrp="1" noChangeAspect="1"/>
          </p:cNvPicPr>
          <p:nvPr>
            <p:ph idx="1"/>
          </p:nvPr>
        </p:nvPicPr>
        <p:blipFill>
          <a:blip r:embed="rId4" cstate="print">
            <a:extLst>
              <a:ext uri="{28A0092B-C50C-407E-A947-70E740481C1C}">
                <a14:useLocalDpi xmlns="" xmlns:a14="http://schemas.microsoft.com/office/drawing/2010/main" val="0"/>
              </a:ext>
            </a:extLst>
          </a:blip>
          <a:stretch>
            <a:fillRect/>
          </a:stretch>
        </p:blipFill>
        <p:spPr>
          <a:xfrm>
            <a:off x="10958282" y="3938007"/>
            <a:ext cx="452342" cy="339257"/>
          </a:xfrm>
        </p:spPr>
      </p:pic>
      <p:sp>
        <p:nvSpPr>
          <p:cNvPr id="6" name="5-конечная звезда 5">
            <a:hlinkClick r:id="rId5" action="ppaction://hlinksldjump"/>
          </p:cNvPr>
          <p:cNvSpPr/>
          <p:nvPr/>
        </p:nvSpPr>
        <p:spPr>
          <a:xfrm>
            <a:off x="10958282" y="4940227"/>
            <a:ext cx="1738540" cy="1719364"/>
          </a:xfrm>
          <a:prstGeom prst="star5">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Объект 3">
            <a:hlinkClick r:id="rId6" action="ppaction://hlinksldjump"/>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0120207" y="3127507"/>
            <a:ext cx="421381" cy="274319"/>
          </a:xfrm>
          <a:prstGeom prst="rect">
            <a:avLst/>
          </a:prstGeom>
        </p:spPr>
      </p:pic>
      <p:pic>
        <p:nvPicPr>
          <p:cNvPr id="8" name="Объект 3">
            <a:hlinkClick r:id="rId8" action="ppaction://hlinksldjump"/>
          </p:cNvPr>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8569235" y="3291840"/>
            <a:ext cx="313508" cy="233034"/>
          </a:xfrm>
          <a:prstGeom prst="rect">
            <a:avLst/>
          </a:prstGeom>
        </p:spPr>
      </p:pic>
      <p:pic>
        <p:nvPicPr>
          <p:cNvPr id="9" name="Объект 4">
            <a:hlinkClick r:id="rId10" action="ppaction://hlinksldjump"/>
          </p:cNvPr>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7632108" y="3153632"/>
            <a:ext cx="318395" cy="222068"/>
          </a:xfrm>
          <a:prstGeom prst="rect">
            <a:avLst/>
          </a:prstGeom>
        </p:spPr>
      </p:pic>
      <p:pic>
        <p:nvPicPr>
          <p:cNvPr id="10" name="Объект 3">
            <a:hlinkClick r:id="rId12" action="ppaction://hlinksldjump"/>
          </p:cNvPr>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8882743" y="4538909"/>
            <a:ext cx="392463" cy="294348"/>
          </a:xfrm>
          <a:prstGeom prst="rect">
            <a:avLst/>
          </a:prstGeom>
        </p:spPr>
      </p:pic>
      <p:pic>
        <p:nvPicPr>
          <p:cNvPr id="11" name="Объект 3">
            <a:hlinkClick r:id="rId14" action="ppaction://hlinksldjump"/>
          </p:cNvPr>
          <p:cNvPicPr>
            <a:picLocks noChangeAspect="1"/>
          </p:cNvPicPr>
          <p:nvPr/>
        </p:nvPicPr>
        <p:blipFill>
          <a:blip r:embed="rId15" cstate="print">
            <a:extLst>
              <a:ext uri="{28A0092B-C50C-407E-A947-70E740481C1C}">
                <a14:useLocalDpi xmlns="" xmlns:a14="http://schemas.microsoft.com/office/drawing/2010/main" val="0"/>
              </a:ext>
            </a:extLst>
          </a:blip>
          <a:stretch>
            <a:fillRect/>
          </a:stretch>
        </p:blipFill>
        <p:spPr>
          <a:xfrm>
            <a:off x="8595360" y="6564030"/>
            <a:ext cx="287383" cy="191121"/>
          </a:xfrm>
          <a:prstGeom prst="rect">
            <a:avLst/>
          </a:prstGeom>
        </p:spPr>
      </p:pic>
      <p:pic>
        <p:nvPicPr>
          <p:cNvPr id="12" name="Объект 3">
            <a:hlinkClick r:id="rId16" action="ppaction://hlinksldjump"/>
          </p:cNvPr>
          <p:cNvPicPr>
            <a:picLocks noChangeAspect="1"/>
          </p:cNvPicPr>
          <p:nvPr/>
        </p:nvPicPr>
        <p:blipFill>
          <a:blip r:embed="rId17" cstate="print">
            <a:extLst>
              <a:ext uri="{28A0092B-C50C-407E-A947-70E740481C1C}">
                <a14:useLocalDpi xmlns="" xmlns:a14="http://schemas.microsoft.com/office/drawing/2010/main" val="0"/>
              </a:ext>
            </a:extLst>
          </a:blip>
          <a:stretch>
            <a:fillRect/>
          </a:stretch>
        </p:blipFill>
        <p:spPr>
          <a:xfrm>
            <a:off x="4909004" y="3264666"/>
            <a:ext cx="302199" cy="226649"/>
          </a:xfrm>
          <a:prstGeom prst="rect">
            <a:avLst/>
          </a:prstGeom>
        </p:spPr>
      </p:pic>
      <p:pic>
        <p:nvPicPr>
          <p:cNvPr id="13" name="Объект 3">
            <a:hlinkClick r:id="rId18" action="ppaction://hlinksldjump"/>
          </p:cNvPr>
          <p:cNvPicPr>
            <a:picLocks noChangeAspect="1"/>
          </p:cNvPicPr>
          <p:nvPr/>
        </p:nvPicPr>
        <p:blipFill>
          <a:blip r:embed="rId19" cstate="print">
            <a:extLst>
              <a:ext uri="{28A0092B-C50C-407E-A947-70E740481C1C}">
                <a14:useLocalDpi xmlns="" xmlns:a14="http://schemas.microsoft.com/office/drawing/2010/main" val="0"/>
              </a:ext>
            </a:extLst>
          </a:blip>
          <a:stretch>
            <a:fillRect/>
          </a:stretch>
        </p:blipFill>
        <p:spPr>
          <a:xfrm>
            <a:off x="4310743" y="2936137"/>
            <a:ext cx="326571" cy="217496"/>
          </a:xfrm>
          <a:prstGeom prst="rect">
            <a:avLst/>
          </a:prstGeom>
        </p:spPr>
      </p:pic>
      <p:pic>
        <p:nvPicPr>
          <p:cNvPr id="14" name="Объект 3">
            <a:hlinkClick r:id="rId20" action="ppaction://hlinksldjump"/>
          </p:cNvPr>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914400" y="1464048"/>
            <a:ext cx="405611" cy="273312"/>
          </a:xfrm>
          <a:prstGeom prst="rect">
            <a:avLst/>
          </a:prstGeom>
        </p:spPr>
      </p:pic>
      <p:pic>
        <p:nvPicPr>
          <p:cNvPr id="15" name="Рисунок 14"/>
          <p:cNvPicPr>
            <a:picLocks noChangeAspect="1"/>
          </p:cNvPicPr>
          <p:nvPr/>
        </p:nvPicPr>
        <p:blipFill>
          <a:blip r:embed="rId22">
            <a:extLst>
              <a:ext uri="{28A0092B-C50C-407E-A947-70E740481C1C}">
                <a14:useLocalDpi xmlns="" xmlns:a14="http://schemas.microsoft.com/office/drawing/2010/main" val="0"/>
              </a:ext>
            </a:extLst>
          </a:blip>
          <a:stretch>
            <a:fillRect/>
          </a:stretch>
        </p:blipFill>
        <p:spPr>
          <a:xfrm>
            <a:off x="10296187" y="133192"/>
            <a:ext cx="2400635" cy="685896"/>
          </a:xfrm>
          <a:prstGeom prst="rect">
            <a:avLst/>
          </a:prstGeom>
        </p:spPr>
      </p:pic>
    </p:spTree>
    <p:extLst>
      <p:ext uri="{BB962C8B-B14F-4D97-AF65-F5344CB8AC3E}">
        <p14:creationId xmlns="" xmlns:p14="http://schemas.microsoft.com/office/powerpoint/2010/main" val="8425887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1"/>
            <a:ext cx="12192000" cy="8388096"/>
          </a:xfrm>
        </p:spPr>
      </p:pic>
      <p:sp>
        <p:nvSpPr>
          <p:cNvPr id="6" name="Стрелка вправо 5">
            <a:hlinkClick r:id="rId3" action="ppaction://hlinksldjump"/>
          </p:cNvPr>
          <p:cNvSpPr/>
          <p:nvPr/>
        </p:nvSpPr>
        <p:spPr>
          <a:xfrm>
            <a:off x="9528174" y="5922962"/>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4" action="ppaction://hlinksldjump"/>
          </p:cNvPr>
          <p:cNvSpPr/>
          <p:nvPr/>
        </p:nvSpPr>
        <p:spPr>
          <a:xfrm>
            <a:off x="400594" y="28302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155528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0"/>
            <a:ext cx="12192000" cy="6848856"/>
          </a:xfrm>
        </p:spPr>
      </p:pic>
      <p:sp>
        <p:nvSpPr>
          <p:cNvPr id="5" name="Прямоугольник 4"/>
          <p:cNvSpPr/>
          <p:nvPr/>
        </p:nvSpPr>
        <p:spPr>
          <a:xfrm>
            <a:off x="1414272" y="947893"/>
            <a:ext cx="9619488" cy="5232202"/>
          </a:xfrm>
          <a:prstGeom prst="rect">
            <a:avLst/>
          </a:prstGeom>
        </p:spPr>
        <p:txBody>
          <a:bodyPr wrap="square">
            <a:spAutoFit/>
          </a:bodyPr>
          <a:lstStyle/>
          <a:p>
            <a:pPr algn="ctr"/>
            <a:r>
              <a:rPr lang="ru-RU" sz="2800" b="1" i="1" dirty="0">
                <a:latin typeface="+mn-lt"/>
              </a:rPr>
              <a:t>Памятный знак на месте первой советской </a:t>
            </a:r>
            <a:r>
              <a:rPr lang="ru-RU" sz="2800" b="1" i="1" dirty="0" smtClean="0">
                <a:latin typeface="+mn-lt"/>
              </a:rPr>
              <a:t>шахты</a:t>
            </a:r>
          </a:p>
          <a:p>
            <a:pPr algn="just"/>
            <a:r>
              <a:rPr lang="ru-RU" i="1" dirty="0" smtClean="0">
                <a:latin typeface="+mn-lt"/>
              </a:rPr>
              <a:t>Сначала </a:t>
            </a:r>
            <a:r>
              <a:rPr lang="ru-RU" i="1" dirty="0">
                <a:latin typeface="+mn-lt"/>
              </a:rPr>
              <a:t>заработали старые мелкие шахты, но одновременно началось строительство большой (по тем временам) шахты, названной Советской. Она располагалась в районе нынешней автостанции. Глубина ее была 90 метров и на ней рассчитывали добывать порядка 150-200 кг золота в год. С развитием подземных работ на руднике многие (тогда в основном частные) дома оказывались подработанными и разрушались. Тогда по просьбе городских властей для отселения жителей из аварийных домов Правительство страны приняло решение и выделило деньги для строительства Аварийного поселка (в районе ул. Строителей и Театральной). Это были двухэтажные деревянные дома, типовые по тому времени. Эти дома строились постепенно, до самого начала Отечественной войны, и сохранились до нашего времени.</a:t>
            </a:r>
          </a:p>
          <a:p>
            <a:pPr algn="just"/>
            <a:r>
              <a:rPr lang="ru-RU" i="1" dirty="0">
                <a:latin typeface="+mn-lt"/>
              </a:rPr>
              <a:t>Памятник первой Советской шахте был построен рудником в 1985 году. Вслед за Советской, были пройдены шахты на Кировском, Первомайском, Ленинском поселках. Строились и другие шахты по типу Советской. Если в 1929, в первый год восстановления рудника, было добыто 60 кг золота, то в 1935 году – уже 1800 кг.</a:t>
            </a:r>
          </a:p>
          <a:p>
            <a:pPr algn="just"/>
            <a:r>
              <a:rPr lang="ru-RU" i="1" dirty="0">
                <a:latin typeface="+mn-lt"/>
              </a:rPr>
              <a:t>Советская шахта первая на руднике показала особенно высокие темпы добычи, поэтому ей и поставили памятник</a:t>
            </a:r>
          </a:p>
        </p:txBody>
      </p:sp>
      <p:sp>
        <p:nvSpPr>
          <p:cNvPr id="6" name="Стрелка вправо 5">
            <a:hlinkClick r:id="rId3" action="ppaction://hlinksldjump"/>
          </p:cNvPr>
          <p:cNvSpPr/>
          <p:nvPr/>
        </p:nvSpPr>
        <p:spPr>
          <a:xfrm>
            <a:off x="9528173" y="5712576"/>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18796280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1"/>
            <a:ext cx="12192000" cy="7936992"/>
          </a:xfrm>
        </p:spPr>
      </p:pic>
      <p:sp>
        <p:nvSpPr>
          <p:cNvPr id="5" name="Стрелка вправо 4">
            <a:hlinkClick r:id="rId3" action="ppaction://hlinksldjump"/>
          </p:cNvPr>
          <p:cNvSpPr/>
          <p:nvPr/>
        </p:nvSpPr>
        <p:spPr>
          <a:xfrm>
            <a:off x="9528174" y="6008306"/>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2682609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pPr eaLnBrk="1" hangingPunct="1"/>
            <a:r>
              <a:rPr lang="ru-RU" sz="8000" smtClean="0"/>
              <a:t>Задачи</a:t>
            </a:r>
          </a:p>
        </p:txBody>
      </p:sp>
      <p:sp>
        <p:nvSpPr>
          <p:cNvPr id="22530" name="Объект 2"/>
          <p:cNvSpPr>
            <a:spLocks noGrp="1"/>
          </p:cNvSpPr>
          <p:nvPr>
            <p:ph idx="1"/>
          </p:nvPr>
        </p:nvSpPr>
        <p:spPr/>
        <p:txBody>
          <a:bodyPr>
            <a:normAutofit lnSpcReduction="10000"/>
          </a:bodyPr>
          <a:lstStyle/>
          <a:p>
            <a:pPr algn="just" eaLnBrk="1" hangingPunct="1"/>
            <a:r>
              <a:rPr lang="ru-RU" sz="2400" dirty="0" smtClean="0"/>
              <a:t>Изучить литературу и ресурсы интернет по организации экологических троп и созданию виртуальных экскурсий, </a:t>
            </a:r>
          </a:p>
          <a:p>
            <a:pPr algn="just" eaLnBrk="1" hangingPunct="1"/>
            <a:r>
              <a:rPr lang="ru-RU" sz="2400" dirty="0" smtClean="0"/>
              <a:t>Выбрать маршруты для проведения виртуальных экскурсий, </a:t>
            </a:r>
          </a:p>
          <a:p>
            <a:pPr algn="just" eaLnBrk="1" hangingPunct="1"/>
            <a:r>
              <a:rPr lang="ru-RU" sz="2400" dirty="0" smtClean="0"/>
              <a:t>Описать объекты виртуальных экологических троп, </a:t>
            </a:r>
          </a:p>
          <a:p>
            <a:pPr algn="just" eaLnBrk="1" hangingPunct="1"/>
            <a:r>
              <a:rPr lang="ru-RU" sz="2400" dirty="0" smtClean="0"/>
              <a:t>Обогащать знания детей и взрослых средствами виртуальной экологической тропы,</a:t>
            </a:r>
          </a:p>
          <a:p>
            <a:pPr algn="just" eaLnBrk="1" hangingPunct="1"/>
            <a:r>
              <a:rPr lang="ru-RU" sz="2400" dirty="0" smtClean="0"/>
              <a:t>Продумать систему заданий для посетителей тропы,</a:t>
            </a:r>
          </a:p>
          <a:p>
            <a:pPr algn="just" eaLnBrk="1" hangingPunct="1"/>
            <a:r>
              <a:rPr lang="ru-RU" sz="2400" dirty="0" smtClean="0"/>
              <a:t>Создать интерактивные карты виртуальных троп.</a:t>
            </a:r>
          </a:p>
        </p:txBody>
      </p:sp>
    </p:spTree>
    <p:extLst>
      <p:ext uri="{BB962C8B-B14F-4D97-AF65-F5344CB8AC3E}">
        <p14:creationId xmlns="" xmlns:p14="http://schemas.microsoft.com/office/powerpoint/2010/main" val="126502425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 y="-27432"/>
            <a:ext cx="12192000" cy="6885432"/>
          </a:xfrm>
        </p:spPr>
      </p:pic>
      <p:sp>
        <p:nvSpPr>
          <p:cNvPr id="5" name="Стрелка вправо 4">
            <a:hlinkClick r:id="rId3" action="ppaction://hlinksldjump"/>
          </p:cNvPr>
          <p:cNvSpPr/>
          <p:nvPr/>
        </p:nvSpPr>
        <p:spPr>
          <a:xfrm>
            <a:off x="9528174" y="5922962"/>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408176" y="1676346"/>
            <a:ext cx="9887712" cy="3477875"/>
          </a:xfrm>
          <a:prstGeom prst="rect">
            <a:avLst/>
          </a:prstGeom>
        </p:spPr>
        <p:txBody>
          <a:bodyPr wrap="square">
            <a:spAutoFit/>
          </a:bodyPr>
          <a:lstStyle/>
          <a:p>
            <a:pPr algn="ctr"/>
            <a:r>
              <a:rPr lang="ru-RU" sz="4000" b="1" i="1" dirty="0">
                <a:latin typeface="+mj-lt"/>
              </a:rPr>
              <a:t>Памятник Льву Ивановичу </a:t>
            </a:r>
            <a:r>
              <a:rPr lang="ru-RU" sz="4000" b="1" i="1" dirty="0" smtClean="0">
                <a:latin typeface="+mj-lt"/>
              </a:rPr>
              <a:t>Брусницыну</a:t>
            </a:r>
          </a:p>
          <a:p>
            <a:pPr algn="just"/>
            <a:r>
              <a:rPr lang="ru-RU" sz="2000" i="1" dirty="0" smtClean="0">
                <a:latin typeface="+mn-lt"/>
              </a:rPr>
              <a:t>Осенью </a:t>
            </a:r>
            <a:r>
              <a:rPr lang="ru-RU" sz="2000" i="1" dirty="0">
                <a:latin typeface="+mn-lt"/>
              </a:rPr>
              <a:t>1814 года Лев Иванович Брусницын открыл первую в России промышленную золотую россыпь и впоследствии усовершенствовал технологию добычи россыпного золота. Новшества его технологии распространились широко по России, шагнули за океан, в Северную Америку и другие земли. Торжественное открытие монумента знаменитому земляку, штейгеру </a:t>
            </a:r>
            <a:r>
              <a:rPr lang="ru-RU" sz="2000" i="1" dirty="0" err="1">
                <a:latin typeface="+mn-lt"/>
              </a:rPr>
              <a:t>Берёзовских</a:t>
            </a:r>
            <a:r>
              <a:rPr lang="ru-RU" sz="2000" i="1" dirty="0">
                <a:latin typeface="+mn-lt"/>
              </a:rPr>
              <a:t> золотых промыслов состоялось 7 октября в парке Победы</a:t>
            </a:r>
            <a:r>
              <a:rPr lang="ru-RU" sz="1900" i="1" dirty="0">
                <a:latin typeface="+mn-lt"/>
              </a:rPr>
              <a:t>.</a:t>
            </a:r>
          </a:p>
        </p:txBody>
      </p:sp>
    </p:spTree>
    <p:extLst>
      <p:ext uri="{BB962C8B-B14F-4D97-AF65-F5344CB8AC3E}">
        <p14:creationId xmlns="" xmlns:p14="http://schemas.microsoft.com/office/powerpoint/2010/main" val="20161958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1158240"/>
            <a:ext cx="12301728" cy="9144000"/>
          </a:xfrm>
        </p:spPr>
      </p:pic>
      <p:sp>
        <p:nvSpPr>
          <p:cNvPr id="5" name="Стрелка вправо 4">
            <a:hlinkClick r:id="rId3" action="ppaction://hlinksldjump"/>
          </p:cNvPr>
          <p:cNvSpPr/>
          <p:nvPr/>
        </p:nvSpPr>
        <p:spPr>
          <a:xfrm>
            <a:off x="9528173" y="5712576"/>
            <a:ext cx="2663825" cy="935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4010631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853184" y="912926"/>
            <a:ext cx="9211056" cy="4739759"/>
          </a:xfrm>
          <a:prstGeom prst="rect">
            <a:avLst/>
          </a:prstGeom>
        </p:spPr>
        <p:txBody>
          <a:bodyPr wrap="square">
            <a:spAutoFit/>
          </a:bodyPr>
          <a:lstStyle/>
          <a:p>
            <a:pPr algn="ctr"/>
            <a:r>
              <a:rPr lang="ru-RU" sz="3600" b="1" i="1" dirty="0">
                <a:latin typeface="+mn-lt"/>
              </a:rPr>
              <a:t>Монумент «Горняцкая слава»</a:t>
            </a:r>
            <a:endParaRPr lang="ru-RU" sz="3600" i="1" dirty="0">
              <a:latin typeface="+mn-lt"/>
            </a:endParaRPr>
          </a:p>
          <a:p>
            <a:pPr algn="just"/>
            <a:r>
              <a:rPr lang="ru-RU" sz="1900" i="1" dirty="0">
                <a:latin typeface="+mn-lt"/>
              </a:rPr>
              <a:t>Двухметровая фигура шахтёра, отлитая из бронзы, установлена на каменном постаменте. Площадку обрамляет импровизированный свод поземного забоя. По замыслу авторов, горняк управляет бурильной установкой. Промышленный агрегат также покрыт цветным сплавом. Открытие </a:t>
            </a:r>
            <a:r>
              <a:rPr lang="ru-RU" sz="1900" b="1" i="1" dirty="0">
                <a:latin typeface="+mn-lt"/>
              </a:rPr>
              <a:t>монумента «Горняцкая слава»</a:t>
            </a:r>
            <a:r>
              <a:rPr lang="ru-RU" sz="1900" i="1" dirty="0">
                <a:latin typeface="+mn-lt"/>
              </a:rPr>
              <a:t> стало событием общегородского масштаба и было приурочено ко </a:t>
            </a:r>
            <a:r>
              <a:rPr lang="ru-RU" sz="1900" b="1" i="1" dirty="0">
                <a:latin typeface="+mn-lt"/>
              </a:rPr>
              <a:t>Дню шахтёра</a:t>
            </a:r>
            <a:r>
              <a:rPr lang="ru-RU" sz="1900" i="1" dirty="0">
                <a:latin typeface="+mn-lt"/>
              </a:rPr>
              <a:t>, который отмечается 25 августа по всей стране. Идея </a:t>
            </a:r>
            <a:r>
              <a:rPr lang="ru-RU" sz="1900" b="1" i="1" dirty="0">
                <a:latin typeface="+mn-lt"/>
              </a:rPr>
              <a:t>монумента «Горняцкая слава»</a:t>
            </a:r>
            <a:r>
              <a:rPr lang="ru-RU" sz="1900" i="1" dirty="0">
                <a:latin typeface="+mn-lt"/>
              </a:rPr>
              <a:t> принадлежит молодым екатеринбургским скульпторам-монументалистам </a:t>
            </a:r>
            <a:r>
              <a:rPr lang="ru-RU" sz="1900" b="1" i="1" dirty="0">
                <a:latin typeface="+mn-lt"/>
              </a:rPr>
              <a:t>Александру</a:t>
            </a:r>
            <a:r>
              <a:rPr lang="ru-RU" sz="1900" i="1" dirty="0">
                <a:latin typeface="+mn-lt"/>
              </a:rPr>
              <a:t> и </a:t>
            </a:r>
            <a:r>
              <a:rPr lang="ru-RU" sz="1900" b="1" i="1" dirty="0">
                <a:latin typeface="+mn-lt"/>
              </a:rPr>
              <a:t>Дмитрию Бородиным</a:t>
            </a:r>
            <a:r>
              <a:rPr lang="ru-RU" sz="1900" i="1" dirty="0">
                <a:latin typeface="+mn-lt"/>
              </a:rPr>
              <a:t>. Внутреннюю поверхность подземного «тоннеля» мастера намеренно сделали не круглой, а угловатой, как и должно быть в настоящей шахте. Общая высота </a:t>
            </a:r>
            <a:r>
              <a:rPr lang="ru-RU" sz="1900" b="1" i="1" dirty="0">
                <a:latin typeface="+mn-lt"/>
              </a:rPr>
              <a:t>монумента «Горняцкая слава»</a:t>
            </a:r>
            <a:r>
              <a:rPr lang="ru-RU" sz="1900" i="1" dirty="0">
                <a:latin typeface="+mn-lt"/>
              </a:rPr>
              <a:t> достигает пяти метров. Расположенный на гостевом маршруте памятник своими размерами непроизвольно обращает внимание на себя жителей и гостей города.</a:t>
            </a:r>
          </a:p>
        </p:txBody>
      </p:sp>
    </p:spTree>
    <p:extLst>
      <p:ext uri="{BB962C8B-B14F-4D97-AF65-F5344CB8AC3E}">
        <p14:creationId xmlns="" xmlns:p14="http://schemas.microsoft.com/office/powerpoint/2010/main" val="5787557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5344" y="-968580"/>
            <a:ext cx="12277344" cy="8562976"/>
          </a:xfrm>
        </p:spPr>
      </p:pic>
      <p:sp>
        <p:nvSpPr>
          <p:cNvPr id="6" name="Стрелка вправо 5">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7" name="Стрелка вправо 6">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16226472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p:spPr>
      </p:pic>
      <p:sp>
        <p:nvSpPr>
          <p:cNvPr id="5" name="Прямоугольник 4"/>
          <p:cNvSpPr/>
          <p:nvPr/>
        </p:nvSpPr>
        <p:spPr>
          <a:xfrm>
            <a:off x="1552425" y="921866"/>
            <a:ext cx="9341998" cy="5109091"/>
          </a:xfrm>
          <a:prstGeom prst="rect">
            <a:avLst/>
          </a:prstGeom>
        </p:spPr>
        <p:txBody>
          <a:bodyPr wrap="square">
            <a:spAutoFit/>
          </a:bodyPr>
          <a:lstStyle/>
          <a:p>
            <a:pPr algn="ctr"/>
            <a:r>
              <a:rPr lang="ru-RU" sz="2800" b="1" i="1" dirty="0">
                <a:latin typeface="+mj-lt"/>
              </a:rPr>
              <a:t>Березовский музей истории золотоплатиновой промышленности России</a:t>
            </a:r>
          </a:p>
          <a:p>
            <a:pPr algn="just"/>
            <a:r>
              <a:rPr lang="ru-RU" i="1" dirty="0" smtClean="0">
                <a:latin typeface="+mj-lt"/>
              </a:rPr>
              <a:t>Музей золота существует </a:t>
            </a:r>
            <a:r>
              <a:rPr lang="ru-RU" i="1" dirty="0">
                <a:latin typeface="+mj-lt"/>
              </a:rPr>
              <a:t>в Березовском уже более сорока лет. Он был создан в 1970 году по инициативе краеведа Сильвии </a:t>
            </a:r>
            <a:r>
              <a:rPr lang="ru-RU" i="1" dirty="0" err="1">
                <a:latin typeface="+mj-lt"/>
              </a:rPr>
              <a:t>Опёнкиной</a:t>
            </a:r>
            <a:r>
              <a:rPr lang="ru-RU" i="1" dirty="0">
                <a:latin typeface="+mj-lt"/>
              </a:rPr>
              <a:t>, с того времени музей развивался, менял названия, здания, прирастал экспонатами. Несколько лет назад обветшавшее здание музея потребовало серьезной реконструкции и было закрыто на ремонт. Работы по созданию обновленного Музея золота заняли более четырех лет и потребовали значительных инвестиций. Всего в музее пять залов, что позволило всю историю золотодобычи условно поделить на тематические разделы. Первый зал рассказывает о золоте в целом. Второй – посвящён открытию Ерофея Маркова и началу золотодобывающей промышленности на Урале в XVIII веке. Открытия Льва Брусницына и быт старателей XIX века представлены в третьем зале. Четвертый – виртуально погружает в шахту, где благодаря спецэффектам проявляются тени старателей. Наконец, последний зал полностью посвящен истории города </a:t>
            </a:r>
            <a:r>
              <a:rPr lang="ru-RU" i="1" dirty="0" err="1">
                <a:latin typeface="+mj-lt"/>
              </a:rPr>
              <a:t>Берёзовского</a:t>
            </a:r>
            <a:r>
              <a:rPr lang="ru-RU" i="1" dirty="0">
                <a:latin typeface="+mj-lt"/>
              </a:rPr>
              <a:t> и современной золотодобыче, которая ведётся в городе и по сей день.</a:t>
            </a:r>
          </a:p>
        </p:txBody>
      </p:sp>
      <p:sp>
        <p:nvSpPr>
          <p:cNvPr id="6" name="Стрелка вправо 5">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Tree>
    <p:extLst>
      <p:ext uri="{BB962C8B-B14F-4D97-AF65-F5344CB8AC3E}">
        <p14:creationId xmlns="" xmlns:p14="http://schemas.microsoft.com/office/powerpoint/2010/main" val="30665100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451104"/>
            <a:ext cx="12192000" cy="9144001"/>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Стрелка вправо 5">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41935985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659854" y="1105287"/>
            <a:ext cx="9375648" cy="4770537"/>
          </a:xfrm>
          <a:prstGeom prst="rect">
            <a:avLst/>
          </a:prstGeom>
        </p:spPr>
        <p:txBody>
          <a:bodyPr wrap="square">
            <a:spAutoFit/>
          </a:bodyPr>
          <a:lstStyle/>
          <a:p>
            <a:pPr algn="ctr"/>
            <a:r>
              <a:rPr lang="ru-RU" sz="4400" b="1" i="1" dirty="0">
                <a:latin typeface="+mj-lt"/>
              </a:rPr>
              <a:t>Памятник Ерофею Маркову</a:t>
            </a:r>
            <a:endParaRPr lang="ru-RU" sz="4400" i="1" dirty="0">
              <a:latin typeface="+mj-lt"/>
            </a:endParaRPr>
          </a:p>
          <a:p>
            <a:pPr algn="just"/>
            <a:r>
              <a:rPr lang="ru-RU" sz="2000" i="1" dirty="0">
                <a:latin typeface="+mj-lt"/>
              </a:rPr>
              <a:t>В, так называемом, Историческом сквере города Березовского расположен памятник, установленный в знак памяти о первооткрывателе золота - крестьянине Ерофее Маркове. Монумент был установлен в 1973 году по проекту братьев-скульпторов Зайцевых. Фигура выполнена из бронзы и находится практически в самом сердце города.</a:t>
            </a:r>
            <a:br>
              <a:rPr lang="ru-RU" sz="2000" i="1" dirty="0">
                <a:latin typeface="+mj-lt"/>
              </a:rPr>
            </a:br>
            <a:r>
              <a:rPr lang="ru-RU" sz="2000" i="1" dirty="0">
                <a:latin typeface="+mj-lt"/>
              </a:rPr>
              <a:t>Ерофей Марков изображен сидящим на земле и держащим в руках кусок породы, в которой он первым увидел проблески драгоценного металла. Выходец с Урала, он занимался поставками различных припасов на заводы Екатеринбурга, а также промышлял поиском поделочных камней. Во время одного из своих походов за самоцветами он и обнаружил будущее первое в России золотоносное месторождение, которое было открыто в 1747 году.</a:t>
            </a:r>
          </a:p>
        </p:txBody>
      </p:sp>
    </p:spTree>
    <p:extLst>
      <p:ext uri="{BB962C8B-B14F-4D97-AF65-F5344CB8AC3E}">
        <p14:creationId xmlns="" xmlns:p14="http://schemas.microsoft.com/office/powerpoint/2010/main" val="33601259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725012"/>
            <a:ext cx="12192000" cy="8108157"/>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Стрелка вправо 5">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34004452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619793" y="1280087"/>
            <a:ext cx="9548949" cy="4093428"/>
          </a:xfrm>
          <a:prstGeom prst="rect">
            <a:avLst/>
          </a:prstGeom>
        </p:spPr>
        <p:txBody>
          <a:bodyPr wrap="square">
            <a:spAutoFit/>
          </a:bodyPr>
          <a:lstStyle/>
          <a:p>
            <a:pPr algn="ctr"/>
            <a:r>
              <a:rPr lang="ru-RU" sz="4000" b="1" i="1" dirty="0">
                <a:latin typeface="+mn-lt"/>
              </a:rPr>
              <a:t>Шахта «Южная»</a:t>
            </a:r>
            <a:endParaRPr lang="ru-RU" sz="4000" i="1" dirty="0">
              <a:latin typeface="+mn-lt"/>
            </a:endParaRPr>
          </a:p>
          <a:p>
            <a:pPr algn="just"/>
            <a:r>
              <a:rPr lang="ru-RU" sz="2000" i="1" dirty="0">
                <a:latin typeface="+mn-lt"/>
              </a:rPr>
              <a:t>Березовский рудник — это колыбель уральской золотой промышленности, в наши дни он представляет собой современное высокотехнологичное горнорудное предприятие, на котором трудится несколько тысяч человек. Рудник осуществляет разработку Березовского золоторудного месторождения подземным способом, разработка осуществляется тремя шахтными комплексами. Одним из таких комплексов является шахта «Южная», которая ведет добычу в южной части Березовского </a:t>
            </a:r>
            <a:r>
              <a:rPr lang="ru-RU" sz="2000" i="1" dirty="0" smtClean="0">
                <a:latin typeface="+mn-lt"/>
              </a:rPr>
              <a:t>месторождения</a:t>
            </a:r>
            <a:r>
              <a:rPr lang="ru-RU" sz="2000" i="1" dirty="0">
                <a:latin typeface="+mn-lt"/>
              </a:rPr>
              <a:t>.</a:t>
            </a:r>
            <a:r>
              <a:rPr lang="ru-RU" sz="2000" i="1" dirty="0" smtClean="0">
                <a:latin typeface="+mn-lt"/>
              </a:rPr>
              <a:t> </a:t>
            </a:r>
            <a:r>
              <a:rPr lang="ru-RU" sz="2000" i="1" dirty="0">
                <a:latin typeface="+mn-lt"/>
              </a:rPr>
              <a:t>Шахта была сдана в эксплуатацию в 1948 году. Горные работы производятся на глубине более 300 метров, а производительность шахты составляет свыше полумиллиона тонн ежегодно.</a:t>
            </a:r>
          </a:p>
        </p:txBody>
      </p:sp>
    </p:spTree>
    <p:extLst>
      <p:ext uri="{BB962C8B-B14F-4D97-AF65-F5344CB8AC3E}">
        <p14:creationId xmlns="" xmlns:p14="http://schemas.microsoft.com/office/powerpoint/2010/main" val="37290464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 y="-755904"/>
            <a:ext cx="12191999" cy="9143999"/>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Стрелка вправо 5">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4058891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1209" y="355286"/>
            <a:ext cx="8596668" cy="1320800"/>
          </a:xfrm>
        </p:spPr>
        <p:txBody>
          <a:bodyPr>
            <a:noAutofit/>
          </a:bodyPr>
          <a:lstStyle/>
          <a:p>
            <a:pPr algn="ctr"/>
            <a:r>
              <a:rPr lang="ru-RU" sz="4400" dirty="0" smtClean="0"/>
              <a:t>Зачем нужна виртуальная эко-тропа?</a:t>
            </a:r>
            <a:endParaRPr lang="ru-RU" sz="4400" dirty="0"/>
          </a:p>
        </p:txBody>
      </p:sp>
      <p:sp>
        <p:nvSpPr>
          <p:cNvPr id="3" name="Объект 2"/>
          <p:cNvSpPr>
            <a:spLocks noGrp="1"/>
          </p:cNvSpPr>
          <p:nvPr>
            <p:ph idx="1"/>
          </p:nvPr>
        </p:nvSpPr>
        <p:spPr>
          <a:xfrm>
            <a:off x="25452" y="1930400"/>
            <a:ext cx="6520300" cy="4810034"/>
          </a:xfrm>
        </p:spPr>
        <p:txBody>
          <a:bodyPr>
            <a:normAutofit lnSpcReduction="10000"/>
          </a:bodyPr>
          <a:lstStyle/>
          <a:p>
            <a:pPr algn="just"/>
            <a:r>
              <a:rPr lang="ru-RU" dirty="0"/>
              <a:t>Виртуальная </a:t>
            </a:r>
            <a:r>
              <a:rPr lang="ru-RU" dirty="0" err="1"/>
              <a:t>экотропа</a:t>
            </a:r>
            <a:r>
              <a:rPr lang="ru-RU" dirty="0"/>
              <a:t>, создаёт возможности использования ее для формирования эстетической культуры, экологического воспитания. Возможности виртуальной </a:t>
            </a:r>
            <a:r>
              <a:rPr lang="ru-RU" dirty="0" err="1"/>
              <a:t>экотропы</a:t>
            </a:r>
            <a:r>
              <a:rPr lang="ru-RU" dirty="0"/>
              <a:t> необходимы для пользователей с ограниченными физическими возможностями. А также мы можем постоянно дорабатывать объекты тропы, находя новые интересные сведения, улучшая качество презентации. Создавать ролики, делать интересные фотографии. Брать интервью у жителей города.  </a:t>
            </a:r>
          </a:p>
          <a:p>
            <a:pPr algn="just"/>
            <a:r>
              <a:rPr lang="ru-RU" dirty="0"/>
              <a:t>При прохождении по тропе учащиеся, жители и гости нашего города должны научиться видеть красоту природных пейзажей, получить возможность сформировать чувство ответственности за судьбу родного города. У нас, разработчиков тропы, появляется возможность прожить различные социальные роли, приобрести активную жизненную позицию. </a:t>
            </a:r>
          </a:p>
          <a:p>
            <a:endParaRPr lang="ru-RU" dirty="0"/>
          </a:p>
        </p:txBody>
      </p:sp>
      <p:pic>
        <p:nvPicPr>
          <p:cNvPr id="1026" name="Picture 2" descr="https://pbs.twimg.com/media/DzMqm82WwAM2O1X.jpg:larg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23106" y="1529952"/>
            <a:ext cx="2836814" cy="189121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28" name="Picture 4" descr="https://olegcher.ru/backend/uploads/pryd/jjyk.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457070" y="3376246"/>
            <a:ext cx="3080825" cy="178907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30" name="Picture 6" descr="http://xn--80aadlvg6aekmn1i.xn--p1ai/uploads/event/image/000/000/162/big_Berezovskij.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047914" y="5064369"/>
            <a:ext cx="3756074" cy="167606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410609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Объект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672045" y="778274"/>
            <a:ext cx="9483634" cy="5301451"/>
          </a:xfrm>
          <a:prstGeom prst="rect">
            <a:avLst/>
          </a:prstGeom>
        </p:spPr>
        <p:txBody>
          <a:bodyPr wrap="square">
            <a:spAutoFit/>
          </a:bodyPr>
          <a:lstStyle/>
          <a:p>
            <a:pPr marL="264160" indent="-6350" algn="ctr">
              <a:lnSpc>
                <a:spcPct val="150000"/>
              </a:lnSpc>
              <a:spcAft>
                <a:spcPts val="300"/>
              </a:spcAft>
            </a:pPr>
            <a:r>
              <a:rPr lang="ru-RU" sz="3200" b="1" i="1" dirty="0">
                <a:solidFill>
                  <a:srgbClr val="000000"/>
                </a:solidFill>
                <a:latin typeface="+mn-lt"/>
                <a:ea typeface="Times New Roman" panose="02020603050405020304" pitchFamily="18" charset="0"/>
              </a:rPr>
              <a:t>Музей-Шахта «Русское золото»</a:t>
            </a:r>
          </a:p>
          <a:p>
            <a:pPr algn="just">
              <a:spcAft>
                <a:spcPts val="1950"/>
              </a:spcAft>
            </a:pPr>
            <a:r>
              <a:rPr lang="ru-RU" sz="2400" i="1" dirty="0">
                <a:latin typeface="+mn-lt"/>
                <a:ea typeface="Times New Roman" panose="02020603050405020304" pitchFamily="18" charset="0"/>
              </a:rPr>
              <a:t>Этот музей частный, создан патриотом Березовского Валерием Лобановым, который арендовал и отремонтировал шахту, разместил в ней образцы шахтерского инструмента и поставил фигуры рабочих – каторжников и крестьян, смотрителей и т.д. Экскурсантам здесь дают каски с фонарями. Нужно иметь в виду, что в шахте всегда холодно (+5 градусов). При желании экскурсия может быть продолжена на берегу речки Березовки, где туристам предлагают попробовать намыть золото. Золото по речке за прошедшие столетия, конечно, уже все вымыто, но симпатичные кристаллы «ложного золота» — пирита – можно найти без труда.</a:t>
            </a:r>
            <a:endParaRPr lang="ru-RU" sz="2000" i="1" dirty="0">
              <a:effectLst/>
              <a:latin typeface="+mn-lt"/>
              <a:ea typeface="Times New Roman" panose="02020603050405020304" pitchFamily="18" charset="0"/>
            </a:endParaRPr>
          </a:p>
        </p:txBody>
      </p:sp>
    </p:spTree>
    <p:extLst>
      <p:ext uri="{BB962C8B-B14F-4D97-AF65-F5344CB8AC3E}">
        <p14:creationId xmlns="" xmlns:p14="http://schemas.microsoft.com/office/powerpoint/2010/main" val="33162723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195072"/>
            <a:ext cx="12192000" cy="8119873"/>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Стрелка вправо 5">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27212787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Объект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528354" y="638629"/>
            <a:ext cx="9535885" cy="5224507"/>
          </a:xfrm>
          <a:prstGeom prst="rect">
            <a:avLst/>
          </a:prstGeom>
        </p:spPr>
        <p:txBody>
          <a:bodyPr wrap="square">
            <a:spAutoFit/>
          </a:bodyPr>
          <a:lstStyle/>
          <a:p>
            <a:pPr marL="264160" indent="-6350" algn="ctr">
              <a:spcAft>
                <a:spcPts val="300"/>
              </a:spcAft>
            </a:pPr>
            <a:r>
              <a:rPr lang="ru-RU" sz="3200" b="1" dirty="0">
                <a:solidFill>
                  <a:srgbClr val="000000"/>
                </a:solidFill>
                <a:latin typeface="Trebuchet MS" panose="020B0603020202020204" pitchFamily="34" charset="0"/>
                <a:ea typeface="Times New Roman" panose="02020603050405020304" pitchFamily="18" charset="0"/>
              </a:rPr>
              <a:t>Шахта «Северная»</a:t>
            </a:r>
          </a:p>
          <a:p>
            <a:pPr algn="just">
              <a:spcAft>
                <a:spcPts val="1950"/>
              </a:spcAft>
            </a:pPr>
            <a:r>
              <a:rPr lang="ru-RU" sz="2300" dirty="0">
                <a:latin typeface="Trebuchet MS" panose="020B0603020202020204" pitchFamily="34" charset="0"/>
                <a:ea typeface="Times New Roman" panose="02020603050405020304" pitchFamily="18" charset="0"/>
              </a:rPr>
              <a:t>Березовский рудник — одно из старейший горнодобывающих предприятий Урала. Свою историю рудник ведет с 1745 года, когда Ерофей Марков открыл в окрестностях </a:t>
            </a:r>
            <a:r>
              <a:rPr lang="ru-RU" sz="2300" dirty="0" err="1">
                <a:latin typeface="Trebuchet MS" panose="020B0603020202020204" pitchFamily="34" charset="0"/>
                <a:ea typeface="Times New Roman" panose="02020603050405020304" pitchFamily="18" charset="0"/>
              </a:rPr>
              <a:t>Шарташа</a:t>
            </a:r>
            <a:r>
              <a:rPr lang="ru-RU" sz="2300" dirty="0">
                <a:latin typeface="Trebuchet MS" panose="020B0603020202020204" pitchFamily="34" charset="0"/>
                <a:ea typeface="Times New Roman" panose="02020603050405020304" pitchFamily="18" charset="0"/>
              </a:rPr>
              <a:t> первое в России коренное месторождение золота. За всю историю разработки Березовского месторождения на площади «жильного» квадрата работало 56 отдельных рудников и сотни старательских шахт. В 1930-х годах разработка Березовского месторождения была переведена со старательской разработки на промышленную. Для этого в 1939 году Березовские рудники были выделены в самостоятельный трест «</a:t>
            </a:r>
            <a:r>
              <a:rPr lang="ru-RU" sz="2300" dirty="0" err="1">
                <a:latin typeface="Trebuchet MS" panose="020B0603020202020204" pitchFamily="34" charset="0"/>
                <a:ea typeface="Times New Roman" panose="02020603050405020304" pitchFamily="18" charset="0"/>
              </a:rPr>
              <a:t>Березовзолото</a:t>
            </a:r>
            <a:r>
              <a:rPr lang="ru-RU" sz="2300" dirty="0">
                <a:latin typeface="Trebuchet MS" panose="020B0603020202020204" pitchFamily="34" charset="0"/>
                <a:ea typeface="Times New Roman" panose="02020603050405020304" pitchFamily="18" charset="0"/>
              </a:rPr>
              <a:t>», который начал промышленную отработку месторождения рядом новых капитальных шахт. В состав треста «</a:t>
            </a:r>
            <a:r>
              <a:rPr lang="ru-RU" sz="2300" dirty="0" err="1">
                <a:latin typeface="Trebuchet MS" panose="020B0603020202020204" pitchFamily="34" charset="0"/>
                <a:ea typeface="Times New Roman" panose="02020603050405020304" pitchFamily="18" charset="0"/>
              </a:rPr>
              <a:t>Березовзолото</a:t>
            </a:r>
            <a:r>
              <a:rPr lang="ru-RU" sz="2300" dirty="0">
                <a:latin typeface="Trebuchet MS" panose="020B0603020202020204" pitchFamily="34" charset="0"/>
                <a:ea typeface="Times New Roman" panose="02020603050405020304" pitchFamily="18" charset="0"/>
              </a:rPr>
              <a:t>» вошли шесть рудников, 70 шахт и две </a:t>
            </a:r>
            <a:r>
              <a:rPr lang="ru-RU" sz="2300" dirty="0" err="1">
                <a:latin typeface="Trebuchet MS" panose="020B0603020202020204" pitchFamily="34" charset="0"/>
                <a:ea typeface="Times New Roman" panose="02020603050405020304" pitchFamily="18" charset="0"/>
              </a:rPr>
              <a:t>амальгамационные</a:t>
            </a:r>
            <a:r>
              <a:rPr lang="ru-RU" sz="2300" dirty="0">
                <a:latin typeface="Trebuchet MS" panose="020B0603020202020204" pitchFamily="34" charset="0"/>
                <a:ea typeface="Times New Roman" panose="02020603050405020304" pitchFamily="18" charset="0"/>
              </a:rPr>
              <a:t> фабрики.</a:t>
            </a:r>
            <a:endParaRPr lang="ru-RU" sz="2300" dirty="0">
              <a:effectLst/>
              <a:latin typeface="Trebuchet MS" panose="020B0603020202020204" pitchFamily="34" charset="0"/>
              <a:ea typeface="Times New Roman" panose="02020603050405020304" pitchFamily="18" charset="0"/>
            </a:endParaRPr>
          </a:p>
        </p:txBody>
      </p:sp>
    </p:spTree>
    <p:extLst>
      <p:ext uri="{BB962C8B-B14F-4D97-AF65-F5344CB8AC3E}">
        <p14:creationId xmlns="" xmlns:p14="http://schemas.microsoft.com/office/powerpoint/2010/main" val="15921355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456193"/>
            <a:ext cx="12606528" cy="8494634"/>
          </a:xfr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Стрелка вправо 5">
            <a:hlinkClick r:id="rId4" action="ppaction://hlinksldjump"/>
          </p:cNvPr>
          <p:cNvSpPr/>
          <p:nvPr/>
        </p:nvSpPr>
        <p:spPr>
          <a:xfrm>
            <a:off x="242098" y="161108"/>
            <a:ext cx="2351315" cy="8229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a:t>
            </a:r>
            <a:endParaRPr lang="ru-RU" dirty="0"/>
          </a:p>
        </p:txBody>
      </p:sp>
    </p:spTree>
    <p:extLst>
      <p:ext uri="{BB962C8B-B14F-4D97-AF65-F5344CB8AC3E}">
        <p14:creationId xmlns="" xmlns:p14="http://schemas.microsoft.com/office/powerpoint/2010/main" val="38503389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Объект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5" name="Стрелка вправо 4">
            <a:hlinkClick r:id="rId3" action="ppaction://hlinksldjump"/>
          </p:cNvPr>
          <p:cNvSpPr/>
          <p:nvPr/>
        </p:nvSpPr>
        <p:spPr>
          <a:xfrm>
            <a:off x="9631680" y="5937504"/>
            <a:ext cx="2560320" cy="920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НАЗАД</a:t>
            </a:r>
          </a:p>
        </p:txBody>
      </p:sp>
      <p:sp>
        <p:nvSpPr>
          <p:cNvPr id="6" name="Прямоугольник 5"/>
          <p:cNvSpPr/>
          <p:nvPr/>
        </p:nvSpPr>
        <p:spPr>
          <a:xfrm>
            <a:off x="1449977" y="1360517"/>
            <a:ext cx="9461863" cy="4378122"/>
          </a:xfrm>
          <a:prstGeom prst="rect">
            <a:avLst/>
          </a:prstGeom>
        </p:spPr>
        <p:txBody>
          <a:bodyPr wrap="square">
            <a:spAutoFit/>
          </a:bodyPr>
          <a:lstStyle/>
          <a:p>
            <a:pPr marL="264160" indent="-6350" algn="ctr">
              <a:lnSpc>
                <a:spcPct val="150000"/>
              </a:lnSpc>
              <a:spcAft>
                <a:spcPts val="300"/>
              </a:spcAft>
            </a:pPr>
            <a:r>
              <a:rPr lang="ru-RU" sz="3200" b="1" i="1" dirty="0">
                <a:solidFill>
                  <a:srgbClr val="000000"/>
                </a:solidFill>
                <a:latin typeface="+mj-lt"/>
                <a:ea typeface="Times New Roman" panose="02020603050405020304" pitchFamily="18" charset="0"/>
              </a:rPr>
              <a:t>Памятный обелиск на месте открытия первого золота</a:t>
            </a:r>
          </a:p>
          <a:p>
            <a:pPr marL="264160" indent="-6350" algn="just">
              <a:lnSpc>
                <a:spcPct val="150000"/>
              </a:lnSpc>
              <a:spcAft>
                <a:spcPts val="300"/>
              </a:spcAft>
            </a:pPr>
            <a:r>
              <a:rPr lang="ru-RU" sz="2000" i="1" dirty="0">
                <a:solidFill>
                  <a:srgbClr val="000000"/>
                </a:solidFill>
                <a:latin typeface="+mj-lt"/>
                <a:ea typeface="Times New Roman" panose="02020603050405020304" pitchFamily="18" charset="0"/>
              </a:rPr>
              <a:t>Близ Березовского, на </a:t>
            </a:r>
            <a:r>
              <a:rPr lang="ru-RU" sz="2000" i="1" dirty="0" err="1">
                <a:solidFill>
                  <a:srgbClr val="000000"/>
                </a:solidFill>
                <a:latin typeface="+mj-lt"/>
                <a:ea typeface="Times New Roman" panose="02020603050405020304" pitchFamily="18" charset="0"/>
              </a:rPr>
              <a:t>Режевском</a:t>
            </a:r>
            <a:r>
              <a:rPr lang="ru-RU" sz="2000" i="1" dirty="0">
                <a:solidFill>
                  <a:srgbClr val="000000"/>
                </a:solidFill>
                <a:latin typeface="+mj-lt"/>
                <a:ea typeface="Times New Roman" panose="02020603050405020304" pitchFamily="18" charset="0"/>
              </a:rPr>
              <a:t> тракте (на 19-м километре), стоит памятный обелиск на месте открытия Ерофеем Марковым первого золота. На нем приведены слова М. Ломоносова: «Итак, не должно сомневаться в богатстве всяких минералов в Российских областях». Этот памятник был открыт в 1973 году в честь 225-летия находки.</a:t>
            </a:r>
            <a:endParaRPr lang="ru-RU" sz="2000" i="1" dirty="0">
              <a:solidFill>
                <a:srgbClr val="000000"/>
              </a:solidFill>
              <a:effectLst/>
              <a:latin typeface="+mj-lt"/>
              <a:ea typeface="Times New Roman" panose="02020603050405020304" pitchFamily="18" charset="0"/>
            </a:endParaRPr>
          </a:p>
        </p:txBody>
      </p:sp>
    </p:spTree>
    <p:extLst>
      <p:ext uri="{BB962C8B-B14F-4D97-AF65-F5344CB8AC3E}">
        <p14:creationId xmlns="" xmlns:p14="http://schemas.microsoft.com/office/powerpoint/2010/main" val="11752344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6415" y="1475333"/>
            <a:ext cx="3724849" cy="5303905"/>
          </a:xfrm>
        </p:spPr>
        <p:txBody>
          <a:bodyPr>
            <a:normAutofit/>
          </a:bodyPr>
          <a:lstStyle/>
          <a:p>
            <a:pPr algn="just"/>
            <a:r>
              <a:rPr lang="ru-RU" dirty="0" smtClean="0"/>
              <a:t>Так как этим проектом я занимаюсь в течении нескольких лет, то была создана группа </a:t>
            </a:r>
            <a:r>
              <a:rPr lang="ru-RU" dirty="0" err="1" smtClean="0"/>
              <a:t>Вконтакте</a:t>
            </a:r>
            <a:r>
              <a:rPr lang="ru-RU" dirty="0" smtClean="0"/>
              <a:t>, где были размещены интересные факты о городе, а также просто красивые кадры. </a:t>
            </a:r>
          </a:p>
          <a:p>
            <a:pPr algn="just"/>
            <a:r>
              <a:rPr lang="ru-RU" dirty="0" smtClean="0"/>
              <a:t>Ссылка на группу: </a:t>
            </a:r>
            <a:r>
              <a:rPr lang="en-US" dirty="0">
                <a:hlinkClick r:id="rId2"/>
              </a:rPr>
              <a:t>https://</a:t>
            </a:r>
            <a:r>
              <a:rPr lang="en-US" dirty="0" smtClean="0">
                <a:hlinkClick r:id="rId2"/>
              </a:rPr>
              <a:t>vk.com/virtualnayayekskursua</a:t>
            </a:r>
            <a:endParaRPr lang="ru-RU" dirty="0"/>
          </a:p>
        </p:txBody>
      </p:sp>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245849" y="4373016"/>
            <a:ext cx="2275593" cy="2275593"/>
          </a:xfrm>
          <a:prstGeom prst="rect">
            <a:avLst/>
          </a:prstGeom>
        </p:spPr>
      </p:pic>
      <p:pic>
        <p:nvPicPr>
          <p:cNvPr id="5" name="Рисунок 4"/>
          <p:cNvPicPr>
            <a:picLocks noChangeAspect="1"/>
          </p:cNvPicPr>
          <p:nvPr/>
        </p:nvPicPr>
        <p:blipFill rotWithShape="1">
          <a:blip r:embed="rId4" cstate="print">
            <a:extLst>
              <a:ext uri="{28A0092B-C50C-407E-A947-70E740481C1C}">
                <a14:useLocalDpi xmlns="" xmlns:a14="http://schemas.microsoft.com/office/drawing/2010/main" val="0"/>
              </a:ext>
            </a:extLst>
          </a:blip>
          <a:srcRect r="-577" b="68719"/>
          <a:stretch/>
        </p:blipFill>
        <p:spPr>
          <a:xfrm>
            <a:off x="5444205" y="1125416"/>
            <a:ext cx="4206232" cy="3001870"/>
          </a:xfrm>
          <a:prstGeom prst="rect">
            <a:avLst/>
          </a:prstGeom>
        </p:spPr>
      </p:pic>
      <p:pic>
        <p:nvPicPr>
          <p:cNvPr id="2050" name="Picture 2" descr="https://avatanplus.com/files/resources/original/56df0dbaee8c9153574da261.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370250" y="-164805"/>
            <a:ext cx="2026793" cy="161439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661634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a:xfrm>
            <a:off x="690397" y="322217"/>
            <a:ext cx="8596668" cy="1320800"/>
          </a:xfrm>
        </p:spPr>
        <p:txBody>
          <a:bodyPr/>
          <a:lstStyle/>
          <a:p>
            <a:r>
              <a:rPr lang="ru-RU" sz="8000" dirty="0" smtClean="0">
                <a:latin typeface="Arial" charset="0"/>
              </a:rPr>
              <a:t>Выводы</a:t>
            </a:r>
          </a:p>
        </p:txBody>
      </p:sp>
      <p:sp>
        <p:nvSpPr>
          <p:cNvPr id="48131" name="Rectangle 3"/>
          <p:cNvSpPr>
            <a:spLocks noGrp="1"/>
          </p:cNvSpPr>
          <p:nvPr>
            <p:ph idx="1"/>
          </p:nvPr>
        </p:nvSpPr>
        <p:spPr>
          <a:xfrm>
            <a:off x="585893" y="1643017"/>
            <a:ext cx="8596668" cy="4927600"/>
          </a:xfrm>
        </p:spPr>
        <p:txBody>
          <a:bodyPr>
            <a:noAutofit/>
          </a:bodyPr>
          <a:lstStyle/>
          <a:p>
            <a:pPr algn="just">
              <a:lnSpc>
                <a:spcPct val="90000"/>
              </a:lnSpc>
            </a:pPr>
            <a:r>
              <a:rPr lang="ru-RU" sz="2100" dirty="0" smtClean="0"/>
              <a:t>Экскурсия может быть не просто виртуальной</a:t>
            </a:r>
            <a:r>
              <a:rPr lang="ru-RU" sz="2100" b="1" dirty="0" smtClean="0"/>
              <a:t>.</a:t>
            </a:r>
            <a:r>
              <a:rPr lang="ru-RU" sz="2100" dirty="0" smtClean="0"/>
              <a:t> </a:t>
            </a:r>
            <a:r>
              <a:rPr lang="ru-RU" sz="2100" dirty="0"/>
              <a:t>П</a:t>
            </a:r>
            <a:r>
              <a:rPr lang="ru-RU" sz="2100" dirty="0" smtClean="0"/>
              <a:t>утешествие будет проходить по живописным местам города и его окрестностей. </a:t>
            </a:r>
          </a:p>
          <a:p>
            <a:pPr algn="just">
              <a:lnSpc>
                <a:spcPct val="90000"/>
              </a:lnSpc>
            </a:pPr>
            <a:r>
              <a:rPr lang="ru-RU" sz="2100" dirty="0" smtClean="0"/>
              <a:t>Не надо забывать, что у нас экологическая тропа и экологическое путешествие. </a:t>
            </a:r>
          </a:p>
          <a:p>
            <a:pPr algn="just">
              <a:lnSpc>
                <a:spcPct val="90000"/>
              </a:lnSpc>
            </a:pPr>
            <a:r>
              <a:rPr lang="ru-RU" sz="2100" dirty="0" smtClean="0"/>
              <a:t>Первоначально был совершен проезд по маршруту и выяснено, что прохождение маршрута не будет сложным даже для подростков.  Я старалась выбрать маршрут, который позволит переезжать от одного объекта к другому, не делая значительных «петель».  </a:t>
            </a:r>
          </a:p>
          <a:p>
            <a:pPr algn="just"/>
            <a:r>
              <a:rPr lang="ru-RU" sz="2100" dirty="0"/>
              <a:t>Также </a:t>
            </a:r>
            <a:r>
              <a:rPr lang="ru-RU" sz="2100" dirty="0" smtClean="0"/>
              <a:t>я представила </a:t>
            </a:r>
            <a:r>
              <a:rPr lang="ru-RU" sz="2100" dirty="0"/>
              <a:t>лишь одну сопутствующую экскурсию, </a:t>
            </a:r>
            <a:r>
              <a:rPr lang="ru-RU" sz="2100" dirty="0" smtClean="0"/>
              <a:t>планирую </a:t>
            </a:r>
            <a:r>
              <a:rPr lang="ru-RU" sz="2100" dirty="0"/>
              <a:t>добавлять больше тематических троп: спорт, архитектура, памятники и т.д. </a:t>
            </a:r>
            <a:endParaRPr lang="en-US" sz="2100" dirty="0" smtClean="0"/>
          </a:p>
          <a:p>
            <a:pPr algn="just"/>
            <a:r>
              <a:rPr lang="ru-RU" sz="2100" dirty="0" smtClean="0"/>
              <a:t> </a:t>
            </a:r>
            <a:r>
              <a:rPr lang="ru-RU" sz="2100" dirty="0"/>
              <a:t>Ценно то, что мы имеем возможность узнать много нового о своем городе! </a:t>
            </a:r>
          </a:p>
        </p:txBody>
      </p:sp>
    </p:spTree>
    <p:extLst>
      <p:ext uri="{BB962C8B-B14F-4D97-AF65-F5344CB8AC3E}">
        <p14:creationId xmlns="" xmlns:p14="http://schemas.microsoft.com/office/powerpoint/2010/main" val="8747810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
          <p:cNvPicPr>
            <a:picLocks noChangeAspect="1"/>
          </p:cNvPicPr>
          <p:nvPr/>
        </p:nvPicPr>
        <p:blipFill rotWithShape="1">
          <a:blip r:embed="rId2"/>
          <a:srcRect l="-897" t="21448" r="-107" b="-149"/>
          <a:stretch/>
        </p:blipFill>
        <p:spPr bwMode="auto">
          <a:xfrm>
            <a:off x="-104504" y="0"/>
            <a:ext cx="12296504" cy="6910251"/>
          </a:xfrm>
          <a:prstGeom prst="rect">
            <a:avLst/>
          </a:prstGeom>
          <a:noFill/>
          <a:ln w="9525">
            <a:noFill/>
            <a:miter lim="800000"/>
            <a:headEnd/>
            <a:tailEnd/>
          </a:ln>
        </p:spPr>
      </p:pic>
      <p:sp>
        <p:nvSpPr>
          <p:cNvPr id="2" name="Прямоугольник 1"/>
          <p:cNvSpPr/>
          <p:nvPr/>
        </p:nvSpPr>
        <p:spPr>
          <a:xfrm>
            <a:off x="4650378" y="1149531"/>
            <a:ext cx="6923314" cy="2800767"/>
          </a:xfrm>
          <a:prstGeom prst="rect">
            <a:avLst/>
          </a:prstGeom>
        </p:spPr>
        <p:txBody>
          <a:bodyPr wrap="square">
            <a:spAutoFit/>
          </a:bodyPr>
          <a:lstStyle/>
          <a:p>
            <a:r>
              <a:rPr lang="ru-RU" sz="8800" b="1" dirty="0" smtClean="0">
                <a:solidFill>
                  <a:srgbClr val="2E6701"/>
                </a:solidFill>
                <a:latin typeface="Trebuchet MS" panose="020B0603020202020204" pitchFamily="34" charset="0"/>
              </a:rPr>
              <a:t>СПАСИБО ЗА ВНИМАНИЕ!</a:t>
            </a:r>
            <a:endParaRPr lang="ru-RU" sz="8800" b="1" dirty="0">
              <a:solidFill>
                <a:srgbClr val="2E6701"/>
              </a:solidFill>
              <a:latin typeface="Trebuchet MS" panose="020B0603020202020204" pitchFamily="34" charset="0"/>
            </a:endParaRPr>
          </a:p>
        </p:txBody>
      </p:sp>
    </p:spTree>
    <p:extLst>
      <p:ext uri="{BB962C8B-B14F-4D97-AF65-F5344CB8AC3E}">
        <p14:creationId xmlns="" xmlns:p14="http://schemas.microsoft.com/office/powerpoint/2010/main" val="177669905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Этапы основной </a:t>
            </a:r>
            <a:r>
              <a:rPr lang="ru-RU" dirty="0"/>
              <a:t>виртуальной экологической тропы</a:t>
            </a:r>
          </a:p>
        </p:txBody>
      </p:sp>
      <p:sp>
        <p:nvSpPr>
          <p:cNvPr id="3" name="Объект 2"/>
          <p:cNvSpPr>
            <a:spLocks noGrp="1"/>
          </p:cNvSpPr>
          <p:nvPr>
            <p:ph sz="half" idx="1"/>
          </p:nvPr>
        </p:nvSpPr>
        <p:spPr/>
        <p:txBody>
          <a:bodyPr/>
          <a:lstStyle/>
          <a:p>
            <a:pPr lvl="0" fontAlgn="base"/>
            <a:r>
              <a:rPr lang="ru-RU" dirty="0"/>
              <a:t>Первый панельный дом </a:t>
            </a:r>
          </a:p>
          <a:p>
            <a:pPr lvl="0" fontAlgn="base"/>
            <a:r>
              <a:rPr lang="ru-RU" dirty="0"/>
              <a:t>Шахта «Южная». </a:t>
            </a:r>
          </a:p>
          <a:p>
            <a:pPr lvl="0" fontAlgn="base"/>
            <a:r>
              <a:rPr lang="ru-RU" dirty="0"/>
              <a:t>Памятник С.М. Кирову и скульптура Хозяйки медной горы. </a:t>
            </a:r>
          </a:p>
          <a:p>
            <a:pPr lvl="0" fontAlgn="base"/>
            <a:r>
              <a:rPr lang="ru-RU" dirty="0"/>
              <a:t>Дом купца Гавриила Рожкова (здание военкомата).</a:t>
            </a:r>
            <a:r>
              <a:rPr lang="ru-RU" b="1" dirty="0"/>
              <a:t> </a:t>
            </a:r>
            <a:endParaRPr lang="ru-RU" dirty="0"/>
          </a:p>
          <a:p>
            <a:pPr lvl="0" fontAlgn="base"/>
            <a:r>
              <a:rPr lang="ru-RU" dirty="0"/>
              <a:t>Деревянное зодчество Березовского. </a:t>
            </a:r>
          </a:p>
          <a:p>
            <a:pPr lvl="0" fontAlgn="base"/>
            <a:r>
              <a:rPr lang="ru-RU" dirty="0"/>
              <a:t>Экстрим-парк «Горизонт». </a:t>
            </a:r>
          </a:p>
          <a:p>
            <a:pPr lvl="0" fontAlgn="base"/>
            <a:r>
              <a:rPr lang="ru-RU" dirty="0"/>
              <a:t>Исторический сквер. </a:t>
            </a:r>
          </a:p>
        </p:txBody>
      </p:sp>
      <p:sp>
        <p:nvSpPr>
          <p:cNvPr id="4" name="Объект 3"/>
          <p:cNvSpPr>
            <a:spLocks noGrp="1"/>
          </p:cNvSpPr>
          <p:nvPr>
            <p:ph sz="half" idx="2"/>
          </p:nvPr>
        </p:nvSpPr>
        <p:spPr/>
        <p:txBody>
          <a:bodyPr/>
          <a:lstStyle/>
          <a:p>
            <a:pPr lvl="0" fontAlgn="base"/>
            <a:r>
              <a:rPr lang="ru-RU" dirty="0"/>
              <a:t>Лавка купчихи Бойцовой (бывшее здание </a:t>
            </a:r>
            <a:r>
              <a:rPr lang="ru-RU" dirty="0" err="1"/>
              <a:t>продснаба</a:t>
            </a:r>
            <a:r>
              <a:rPr lang="ru-RU" dirty="0"/>
              <a:t>). </a:t>
            </a:r>
          </a:p>
          <a:p>
            <a:pPr lvl="0" fontAlgn="base"/>
            <a:r>
              <a:rPr lang="ru-RU" dirty="0"/>
              <a:t>Церковь во имя Успения Пресвятой Богородицы. </a:t>
            </a:r>
          </a:p>
          <a:p>
            <a:pPr lvl="0" fontAlgn="base"/>
            <a:r>
              <a:rPr lang="ru-RU" dirty="0"/>
              <a:t>Памятник Льву </a:t>
            </a:r>
            <a:r>
              <a:rPr lang="ru-RU" dirty="0" err="1"/>
              <a:t>Брусницину</a:t>
            </a:r>
            <a:r>
              <a:rPr lang="ru-RU" dirty="0"/>
              <a:t>. </a:t>
            </a:r>
          </a:p>
          <a:p>
            <a:pPr lvl="0" fontAlgn="base"/>
            <a:r>
              <a:rPr lang="ru-RU" dirty="0"/>
              <a:t>Парк Победы. </a:t>
            </a:r>
          </a:p>
          <a:p>
            <a:pPr lvl="0" fontAlgn="base"/>
            <a:r>
              <a:rPr lang="ru-RU" dirty="0"/>
              <a:t>Тропа здоровья. </a:t>
            </a:r>
          </a:p>
          <a:p>
            <a:pPr lvl="0" fontAlgn="base"/>
            <a:r>
              <a:rPr lang="ru-RU" dirty="0"/>
              <a:t>Пески. </a:t>
            </a:r>
          </a:p>
          <a:p>
            <a:pPr lvl="0" fontAlgn="base"/>
            <a:r>
              <a:rPr lang="ru-RU" dirty="0" err="1"/>
              <a:t>Крокоитовый</a:t>
            </a:r>
            <a:r>
              <a:rPr lang="ru-RU" dirty="0"/>
              <a:t> шурф</a:t>
            </a:r>
            <a:r>
              <a:rPr lang="ru-RU" dirty="0" smtClean="0"/>
              <a:t>.</a:t>
            </a:r>
            <a:endParaRPr lang="ru-RU" dirty="0"/>
          </a:p>
        </p:txBody>
      </p:sp>
    </p:spTree>
    <p:extLst>
      <p:ext uri="{BB962C8B-B14F-4D97-AF65-F5344CB8AC3E}">
        <p14:creationId xmlns="" xmlns:p14="http://schemas.microsoft.com/office/powerpoint/2010/main" val="24010323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p:txBody>
          <a:bodyPr/>
          <a:lstStyle/>
          <a:p>
            <a:pPr eaLnBrk="1" hangingPunct="1"/>
            <a:r>
              <a:rPr lang="ru-RU" sz="4000" b="1" dirty="0" smtClean="0">
                <a:solidFill>
                  <a:srgbClr val="92D050"/>
                </a:solidFill>
              </a:rPr>
              <a:t>Маршрут виртуальной экскурсии на карте Березовского </a:t>
            </a:r>
            <a:endParaRPr lang="ru-RU" sz="4000" dirty="0" smtClean="0">
              <a:solidFill>
                <a:srgbClr val="92D050"/>
              </a:solidFill>
            </a:endParaRPr>
          </a:p>
        </p:txBody>
      </p:sp>
      <p:pic>
        <p:nvPicPr>
          <p:cNvPr id="43010" name="Объект 3">
            <a:hlinkClick r:id="rId2" action="ppaction://hlinkpres?slideindex=1&amp;slidetitle="/>
          </p:cNvPr>
          <p:cNvPicPr>
            <a:picLocks noGrp="1" noChangeAspect="1"/>
          </p:cNvPicPr>
          <p:nvPr>
            <p:ph idx="1"/>
          </p:nvPr>
        </p:nvPicPr>
        <p:blipFill>
          <a:blip r:embed="rId3"/>
          <a:srcRect/>
          <a:stretch>
            <a:fillRect/>
          </a:stretch>
        </p:blipFill>
        <p:spPr>
          <a:xfrm>
            <a:off x="677863" y="1904798"/>
            <a:ext cx="7434171" cy="4773815"/>
          </a:xfrm>
        </p:spPr>
      </p:pic>
      <p:pic>
        <p:nvPicPr>
          <p:cNvPr id="4" name="Рисунок 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677334" y="1930400"/>
            <a:ext cx="8453009" cy="4748213"/>
          </a:xfrm>
          <a:prstGeom prst="rect">
            <a:avLst/>
          </a:prstGeom>
        </p:spPr>
      </p:pic>
    </p:spTree>
    <p:extLst>
      <p:ext uri="{BB962C8B-B14F-4D97-AF65-F5344CB8AC3E}">
        <p14:creationId xmlns="" xmlns:p14="http://schemas.microsoft.com/office/powerpoint/2010/main" val="57488008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a:stretch>
        </a:blipFill>
        <a:effectLst/>
      </p:bgPr>
    </p:bg>
    <p:spTree>
      <p:nvGrpSpPr>
        <p:cNvPr id="1" name=""/>
        <p:cNvGrpSpPr/>
        <p:nvPr/>
      </p:nvGrpSpPr>
      <p:grpSpPr>
        <a:xfrm>
          <a:off x="0" y="0"/>
          <a:ext cx="0" cy="0"/>
          <a:chOff x="0" y="0"/>
          <a:chExt cx="0" cy="0"/>
        </a:xfrm>
      </p:grpSpPr>
      <p:sp>
        <p:nvSpPr>
          <p:cNvPr id="13" name="Прямоугольник с двумя скругленными соседними углами 12">
            <a:hlinkClick r:id="rId3" action="ppaction://hlinksldjump"/>
          </p:cNvPr>
          <p:cNvSpPr/>
          <p:nvPr/>
        </p:nvSpPr>
        <p:spPr>
          <a:xfrm>
            <a:off x="8528050" y="2365375"/>
            <a:ext cx="46038" cy="79375"/>
          </a:xfrm>
          <a:prstGeom prst="round2Same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Сердце 13">
            <a:hlinkClick r:id="rId4" action="ppaction://hlinksldjump"/>
          </p:cNvPr>
          <p:cNvSpPr/>
          <p:nvPr/>
        </p:nvSpPr>
        <p:spPr>
          <a:xfrm>
            <a:off x="8826500" y="2047875"/>
            <a:ext cx="317500" cy="177800"/>
          </a:xfrm>
          <a:prstGeom prst="hear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6" name="Объект 11">
            <a:hlinkClick r:id="rId5" action="ppaction://hlinksldjump"/>
          </p:cNvPr>
          <p:cNvPicPr>
            <a:picLocks noChangeAspect="1"/>
          </p:cNvPicPr>
          <p:nvPr/>
        </p:nvPicPr>
        <p:blipFill>
          <a:blip r:embed="rId6" cstate="print">
            <a:extLst/>
          </a:blip>
          <a:srcRect/>
          <a:stretch>
            <a:fillRect/>
          </a:stretch>
        </p:blipFill>
        <p:spPr>
          <a:xfrm>
            <a:off x="8586002" y="218283"/>
            <a:ext cx="447906" cy="247618"/>
          </a:xfrm>
          <a:prstGeom prst="rect">
            <a:avLst/>
          </a:prstGeom>
          <a:ln>
            <a:noFill/>
          </a:ln>
          <a:effectLst>
            <a:softEdge rad="112500"/>
          </a:effectLst>
        </p:spPr>
      </p:pic>
      <p:pic>
        <p:nvPicPr>
          <p:cNvPr id="29" name="Рисунок 28">
            <a:hlinkClick r:id="rId7" action="ppaction://hlinksldjump"/>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320552" y="3886940"/>
            <a:ext cx="376399" cy="216081"/>
          </a:xfrm>
          <a:prstGeom prst="rect">
            <a:avLst/>
          </a:prstGeom>
        </p:spPr>
      </p:pic>
      <p:pic>
        <p:nvPicPr>
          <p:cNvPr id="30" name="Рисунок 29">
            <a:hlinkClick r:id="rId9" action="ppaction://hlinksldjump"/>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6893568" y="3817302"/>
            <a:ext cx="297163" cy="188203"/>
          </a:xfrm>
          <a:prstGeom prst="rect">
            <a:avLst/>
          </a:prstGeom>
        </p:spPr>
      </p:pic>
      <p:pic>
        <p:nvPicPr>
          <p:cNvPr id="31" name="Рисунок 30">
            <a:hlinkClick r:id="rId11" action="ppaction://hlinksldjump"/>
          </p:cNvPr>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7342073" y="3947674"/>
            <a:ext cx="290627" cy="193630"/>
          </a:xfrm>
          <a:prstGeom prst="rect">
            <a:avLst/>
          </a:prstGeom>
        </p:spPr>
      </p:pic>
      <p:pic>
        <p:nvPicPr>
          <p:cNvPr id="32" name="Рисунок 31">
            <a:hlinkClick r:id="rId13" action="ppaction://hlinksldjump"/>
          </p:cNvPr>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7450137" y="4214978"/>
            <a:ext cx="228600" cy="228600"/>
          </a:xfrm>
          <a:prstGeom prst="rect">
            <a:avLst/>
          </a:prstGeom>
        </p:spPr>
      </p:pic>
      <p:pic>
        <p:nvPicPr>
          <p:cNvPr id="33" name="Рисунок 32">
            <a:hlinkClick r:id="rId15" action="ppaction://hlinksldjump"/>
          </p:cNvPr>
          <p:cNvPicPr>
            <a:picLocks noChangeAspect="1"/>
          </p:cNvPicPr>
          <p:nvPr/>
        </p:nvPicPr>
        <p:blipFill>
          <a:blip r:embed="rId16" cstate="print">
            <a:extLst>
              <a:ext uri="{28A0092B-C50C-407E-A947-70E740481C1C}">
                <a14:useLocalDpi xmlns="" xmlns:a14="http://schemas.microsoft.com/office/drawing/2010/main" val="0"/>
              </a:ext>
            </a:extLst>
          </a:blip>
          <a:stretch>
            <a:fillRect/>
          </a:stretch>
        </p:blipFill>
        <p:spPr>
          <a:xfrm>
            <a:off x="7629160" y="4516617"/>
            <a:ext cx="248015" cy="186012"/>
          </a:xfrm>
          <a:prstGeom prst="rect">
            <a:avLst/>
          </a:prstGeom>
        </p:spPr>
      </p:pic>
      <p:pic>
        <p:nvPicPr>
          <p:cNvPr id="34" name="Рисунок 33">
            <a:hlinkClick r:id="rId17" action="ppaction://hlinksldjump"/>
          </p:cNvPr>
          <p:cNvPicPr>
            <a:picLocks noChangeAspect="1"/>
          </p:cNvPicPr>
          <p:nvPr/>
        </p:nvPicPr>
        <p:blipFill>
          <a:blip r:embed="rId18" cstate="print">
            <a:extLst>
              <a:ext uri="{28A0092B-C50C-407E-A947-70E740481C1C}">
                <a14:useLocalDpi xmlns="" xmlns:a14="http://schemas.microsoft.com/office/drawing/2010/main" val="0"/>
              </a:ext>
            </a:extLst>
          </a:blip>
          <a:stretch>
            <a:fillRect/>
          </a:stretch>
        </p:blipFill>
        <p:spPr>
          <a:xfrm>
            <a:off x="4043989" y="4710244"/>
            <a:ext cx="340641" cy="227205"/>
          </a:xfrm>
          <a:prstGeom prst="rect">
            <a:avLst/>
          </a:prstGeom>
        </p:spPr>
      </p:pic>
      <p:pic>
        <p:nvPicPr>
          <p:cNvPr id="35" name="Рисунок 34">
            <a:hlinkClick r:id="rId19" action="ppaction://hlinksldjump"/>
          </p:cNvPr>
          <p:cNvPicPr>
            <a:picLocks noChangeAspect="1"/>
          </p:cNvPicPr>
          <p:nvPr/>
        </p:nvPicPr>
        <p:blipFill>
          <a:blip r:embed="rId20" cstate="print">
            <a:extLst>
              <a:ext uri="{28A0092B-C50C-407E-A947-70E740481C1C}">
                <a14:useLocalDpi xmlns="" xmlns:a14="http://schemas.microsoft.com/office/drawing/2010/main" val="0"/>
              </a:ext>
            </a:extLst>
          </a:blip>
          <a:stretch>
            <a:fillRect/>
          </a:stretch>
        </p:blipFill>
        <p:spPr>
          <a:xfrm>
            <a:off x="3708709" y="4918824"/>
            <a:ext cx="335280" cy="223629"/>
          </a:xfrm>
          <a:prstGeom prst="rect">
            <a:avLst/>
          </a:prstGeom>
        </p:spPr>
      </p:pic>
      <p:pic>
        <p:nvPicPr>
          <p:cNvPr id="36" name="Рисунок 35">
            <a:hlinkClick r:id="rId21" action="ppaction://hlinksldjump"/>
          </p:cNvPr>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7479145" y="3656412"/>
            <a:ext cx="274022" cy="160890"/>
          </a:xfrm>
          <a:prstGeom prst="rect">
            <a:avLst/>
          </a:prstGeom>
        </p:spPr>
      </p:pic>
      <p:pic>
        <p:nvPicPr>
          <p:cNvPr id="37" name="Рисунок 36">
            <a:hlinkClick r:id="rId23" action="ppaction://hlinksldjump"/>
          </p:cNvPr>
          <p:cNvPicPr>
            <a:picLocks noChangeAspect="1"/>
          </p:cNvPicPr>
          <p:nvPr/>
        </p:nvPicPr>
        <p:blipFill>
          <a:blip r:embed="rId24" cstate="print">
            <a:extLst>
              <a:ext uri="{28A0092B-C50C-407E-A947-70E740481C1C}">
                <a14:useLocalDpi xmlns="" xmlns:a14="http://schemas.microsoft.com/office/drawing/2010/main" val="0"/>
              </a:ext>
            </a:extLst>
          </a:blip>
          <a:stretch>
            <a:fillRect/>
          </a:stretch>
        </p:blipFill>
        <p:spPr>
          <a:xfrm>
            <a:off x="8361278" y="3105604"/>
            <a:ext cx="313559" cy="198438"/>
          </a:xfrm>
          <a:prstGeom prst="rect">
            <a:avLst/>
          </a:prstGeom>
        </p:spPr>
      </p:pic>
      <p:pic>
        <p:nvPicPr>
          <p:cNvPr id="38" name="Рисунок 37">
            <a:hlinkClick r:id="rId3" action="ppaction://hlinksldjump"/>
          </p:cNvPr>
          <p:cNvPicPr>
            <a:picLocks noChangeAspect="1"/>
          </p:cNvPicPr>
          <p:nvPr/>
        </p:nvPicPr>
        <p:blipFill>
          <a:blip r:embed="rId25" cstate="print">
            <a:extLst>
              <a:ext uri="{28A0092B-C50C-407E-A947-70E740481C1C}">
                <a14:useLocalDpi xmlns="" xmlns:a14="http://schemas.microsoft.com/office/drawing/2010/main" val="0"/>
              </a:ext>
            </a:extLst>
          </a:blip>
          <a:stretch>
            <a:fillRect/>
          </a:stretch>
        </p:blipFill>
        <p:spPr>
          <a:xfrm>
            <a:off x="7877175" y="2229474"/>
            <a:ext cx="204651" cy="135901"/>
          </a:xfrm>
          <a:prstGeom prst="rect">
            <a:avLst/>
          </a:prstGeom>
        </p:spPr>
      </p:pic>
      <p:pic>
        <p:nvPicPr>
          <p:cNvPr id="39" name="Рисунок 38"/>
          <p:cNvPicPr>
            <a:picLocks noChangeAspect="1"/>
          </p:cNvPicPr>
          <p:nvPr/>
        </p:nvPicPr>
        <p:blipFill>
          <a:blip r:embed="rId26" cstate="print">
            <a:extLst>
              <a:ext uri="{28A0092B-C50C-407E-A947-70E740481C1C}">
                <a14:useLocalDpi xmlns="" xmlns:a14="http://schemas.microsoft.com/office/drawing/2010/main" val="0"/>
              </a:ext>
            </a:extLst>
          </a:blip>
          <a:stretch>
            <a:fillRect/>
          </a:stretch>
        </p:blipFill>
        <p:spPr>
          <a:xfrm>
            <a:off x="8826500" y="1986915"/>
            <a:ext cx="207408" cy="138186"/>
          </a:xfrm>
          <a:prstGeom prst="rect">
            <a:avLst/>
          </a:prstGeom>
        </p:spPr>
      </p:pic>
      <p:pic>
        <p:nvPicPr>
          <p:cNvPr id="40" name="Рисунок 39">
            <a:hlinkClick r:id="rId27" action="ppaction://hlinksldjump"/>
          </p:cNvPr>
          <p:cNvPicPr>
            <a:picLocks noChangeAspect="1"/>
          </p:cNvPicPr>
          <p:nvPr/>
        </p:nvPicPr>
        <p:blipFill>
          <a:blip r:embed="rId28" cstate="print">
            <a:extLst>
              <a:ext uri="{28A0092B-C50C-407E-A947-70E740481C1C}">
                <a14:useLocalDpi xmlns="" xmlns:a14="http://schemas.microsoft.com/office/drawing/2010/main" val="0"/>
              </a:ext>
            </a:extLst>
          </a:blip>
          <a:stretch>
            <a:fillRect/>
          </a:stretch>
        </p:blipFill>
        <p:spPr>
          <a:xfrm>
            <a:off x="8365841" y="1441882"/>
            <a:ext cx="208247" cy="156185"/>
          </a:xfrm>
          <a:prstGeom prst="rect">
            <a:avLst/>
          </a:prstGeom>
        </p:spPr>
      </p:pic>
      <p:pic>
        <p:nvPicPr>
          <p:cNvPr id="41" name="Рисунок 40">
            <a:hlinkClick r:id="rId5" action="ppaction://hlinksldjump"/>
          </p:cNvPr>
          <p:cNvPicPr>
            <a:picLocks noChangeAspect="1"/>
          </p:cNvPicPr>
          <p:nvPr/>
        </p:nvPicPr>
        <p:blipFill>
          <a:blip r:embed="rId29" cstate="print">
            <a:extLst>
              <a:ext uri="{28A0092B-C50C-407E-A947-70E740481C1C}">
                <a14:useLocalDpi xmlns="" xmlns:a14="http://schemas.microsoft.com/office/drawing/2010/main" val="0"/>
              </a:ext>
            </a:extLst>
          </a:blip>
          <a:stretch>
            <a:fillRect/>
          </a:stretch>
        </p:blipFill>
        <p:spPr>
          <a:xfrm>
            <a:off x="8638467" y="286581"/>
            <a:ext cx="291737" cy="218803"/>
          </a:xfrm>
          <a:prstGeom prst="rect">
            <a:avLst/>
          </a:prstGeom>
        </p:spPr>
      </p:pic>
      <p:pic>
        <p:nvPicPr>
          <p:cNvPr id="42" name="Рисунок 41">
            <a:hlinkClick r:id="rId30" action="ppaction://hlinksldjump"/>
          </p:cNvPr>
          <p:cNvPicPr>
            <a:picLocks noChangeAspect="1"/>
          </p:cNvPicPr>
          <p:nvPr/>
        </p:nvPicPr>
        <p:blipFill>
          <a:blip r:embed="rId31" cstate="print">
            <a:extLst>
              <a:ext uri="{28A0092B-C50C-407E-A947-70E740481C1C}">
                <a14:useLocalDpi xmlns="" xmlns:a14="http://schemas.microsoft.com/office/drawing/2010/main" val="0"/>
              </a:ext>
            </a:extLst>
          </a:blip>
          <a:stretch>
            <a:fillRect/>
          </a:stretch>
        </p:blipFill>
        <p:spPr>
          <a:xfrm>
            <a:off x="8618414" y="638673"/>
            <a:ext cx="267922" cy="178702"/>
          </a:xfrm>
          <a:prstGeom prst="rect">
            <a:avLst/>
          </a:prstGeom>
        </p:spPr>
      </p:pic>
      <p:pic>
        <p:nvPicPr>
          <p:cNvPr id="1026" name="Picture 2" descr="http://photos.wikimapia.org/p/00/03/87/56/74_big.jpg">
            <a:hlinkClick r:id="rId32" action="ppaction://hlinksldjump"/>
          </p:cNvPr>
          <p:cNvPicPr>
            <a:picLocks noChangeAspect="1" noChangeArrowheads="1"/>
          </p:cNvPicPr>
          <p:nvPr/>
        </p:nvPicPr>
        <p:blipFill rotWithShape="1">
          <a:blip r:embed="rId33" cstate="print">
            <a:extLst>
              <a:ext uri="{28A0092B-C50C-407E-A947-70E740481C1C}">
                <a14:useLocalDpi xmlns="" xmlns:a14="http://schemas.microsoft.com/office/drawing/2010/main" val="0"/>
              </a:ext>
            </a:extLst>
          </a:blip>
          <a:srcRect r="456" b="34372"/>
          <a:stretch/>
        </p:blipFill>
        <p:spPr bwMode="auto">
          <a:xfrm>
            <a:off x="717278" y="5826646"/>
            <a:ext cx="417886" cy="209777"/>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Объект 2">
            <a:hlinkClick r:id="rId34" action="ppaction://hlinksldjump"/>
          </p:cNvPr>
          <p:cNvPicPr>
            <a:picLocks noGrp="1" noChangeAspect="1"/>
          </p:cNvPicPr>
          <p:nvPr>
            <p:ph idx="1"/>
          </p:nvPr>
        </p:nvPicPr>
        <p:blipFill>
          <a:blip r:embed="rId35" cstate="print">
            <a:extLst>
              <a:ext uri="{28A0092B-C50C-407E-A947-70E740481C1C}">
                <a14:useLocalDpi xmlns="" xmlns:a14="http://schemas.microsoft.com/office/drawing/2010/main" val="0"/>
              </a:ext>
            </a:extLst>
          </a:blip>
          <a:stretch>
            <a:fillRect/>
          </a:stretch>
        </p:blipFill>
        <p:spPr>
          <a:xfrm flipH="1">
            <a:off x="3221888" y="5142453"/>
            <a:ext cx="292360" cy="219270"/>
          </a:xfrm>
        </p:spPr>
      </p:pic>
      <p:pic>
        <p:nvPicPr>
          <p:cNvPr id="2" name="Рисунок 1"/>
          <p:cNvPicPr>
            <a:picLocks noChangeAspect="1"/>
          </p:cNvPicPr>
          <p:nvPr/>
        </p:nvPicPr>
        <p:blipFill>
          <a:blip r:embed="rId36">
            <a:extLst>
              <a:ext uri="{28A0092B-C50C-407E-A947-70E740481C1C}">
                <a14:useLocalDpi xmlns="" xmlns:a14="http://schemas.microsoft.com/office/drawing/2010/main" val="0"/>
              </a:ext>
            </a:extLst>
          </a:blip>
          <a:stretch>
            <a:fillRect/>
          </a:stretch>
        </p:blipFill>
        <p:spPr>
          <a:xfrm>
            <a:off x="0" y="2781"/>
            <a:ext cx="12192000" cy="6852438"/>
          </a:xfrm>
          <a:prstGeom prst="rect">
            <a:avLst/>
          </a:prstGeom>
        </p:spPr>
      </p:pic>
      <p:pic>
        <p:nvPicPr>
          <p:cNvPr id="4" name="Рисунок 3"/>
          <p:cNvPicPr>
            <a:picLocks noChangeAspect="1"/>
          </p:cNvPicPr>
          <p:nvPr/>
        </p:nvPicPr>
        <p:blipFill>
          <a:blip r:embed="rId37">
            <a:extLst>
              <a:ext uri="{28A0092B-C50C-407E-A947-70E740481C1C}">
                <a14:useLocalDpi xmlns="" xmlns:a14="http://schemas.microsoft.com/office/drawing/2010/main" val="0"/>
              </a:ext>
            </a:extLst>
          </a:blip>
          <a:stretch>
            <a:fillRect/>
          </a:stretch>
        </p:blipFill>
        <p:spPr>
          <a:xfrm>
            <a:off x="0" y="0"/>
            <a:ext cx="12192000" cy="6848474"/>
          </a:xfrm>
          <a:prstGeom prst="rect">
            <a:avLst/>
          </a:prstGeom>
        </p:spPr>
      </p:pic>
      <p:sp>
        <p:nvSpPr>
          <p:cNvPr id="24" name="Стрелка вправо 23">
            <a:hlinkClick r:id="rId38" action="ppaction://hlinksldjump"/>
          </p:cNvPr>
          <p:cNvSpPr/>
          <p:nvPr/>
        </p:nvSpPr>
        <p:spPr>
          <a:xfrm>
            <a:off x="126002" y="488536"/>
            <a:ext cx="2508250" cy="11922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 КАРТЕ НОВЫХ ОБЪЕКТОВ</a:t>
            </a:r>
          </a:p>
        </p:txBody>
      </p:sp>
      <p:pic>
        <p:nvPicPr>
          <p:cNvPr id="6" name="Рисунок 5">
            <a:hlinkClick r:id="rId7" action="ppaction://hlinksldjump"/>
          </p:cNvPr>
          <p:cNvPicPr>
            <a:picLocks noChangeAspect="1"/>
          </p:cNvPicPr>
          <p:nvPr/>
        </p:nvPicPr>
        <p:blipFill>
          <a:blip r:embed="rId39" cstate="print">
            <a:extLst>
              <a:ext uri="{28A0092B-C50C-407E-A947-70E740481C1C}">
                <a14:useLocalDpi xmlns="" xmlns:a14="http://schemas.microsoft.com/office/drawing/2010/main" val="0"/>
              </a:ext>
            </a:extLst>
          </a:blip>
          <a:stretch>
            <a:fillRect/>
          </a:stretch>
        </p:blipFill>
        <p:spPr>
          <a:xfrm>
            <a:off x="4502710" y="4578522"/>
            <a:ext cx="176208" cy="132156"/>
          </a:xfrm>
          <a:prstGeom prst="rect">
            <a:avLst/>
          </a:prstGeom>
        </p:spPr>
      </p:pic>
      <p:pic>
        <p:nvPicPr>
          <p:cNvPr id="7" name="Рисунок 6">
            <a:hlinkClick r:id="rId9" action="ppaction://hlinksldjump"/>
          </p:cNvPr>
          <p:cNvPicPr>
            <a:picLocks noChangeAspect="1"/>
          </p:cNvPicPr>
          <p:nvPr/>
        </p:nvPicPr>
        <p:blipFill>
          <a:blip r:embed="rId40" cstate="print">
            <a:extLst>
              <a:ext uri="{28A0092B-C50C-407E-A947-70E740481C1C}">
                <a14:useLocalDpi xmlns="" xmlns:a14="http://schemas.microsoft.com/office/drawing/2010/main" val="0"/>
              </a:ext>
            </a:extLst>
          </a:blip>
          <a:stretch>
            <a:fillRect/>
          </a:stretch>
        </p:blipFill>
        <p:spPr>
          <a:xfrm>
            <a:off x="5069032" y="4044488"/>
            <a:ext cx="155368" cy="98400"/>
          </a:xfrm>
          <a:prstGeom prst="rect">
            <a:avLst/>
          </a:prstGeom>
        </p:spPr>
      </p:pic>
      <p:pic>
        <p:nvPicPr>
          <p:cNvPr id="8" name="Рисунок 7">
            <a:hlinkClick r:id="rId11" action="ppaction://hlinksldjump"/>
          </p:cNvPr>
          <p:cNvPicPr>
            <a:picLocks noChangeAspect="1"/>
          </p:cNvPicPr>
          <p:nvPr/>
        </p:nvPicPr>
        <p:blipFill>
          <a:blip r:embed="rId41" cstate="print">
            <a:extLst>
              <a:ext uri="{28A0092B-C50C-407E-A947-70E740481C1C}">
                <a14:useLocalDpi xmlns="" xmlns:a14="http://schemas.microsoft.com/office/drawing/2010/main" val="0"/>
              </a:ext>
            </a:extLst>
          </a:blip>
          <a:stretch>
            <a:fillRect/>
          </a:stretch>
        </p:blipFill>
        <p:spPr>
          <a:xfrm>
            <a:off x="5387975" y="4133773"/>
            <a:ext cx="137614" cy="103211"/>
          </a:xfrm>
          <a:prstGeom prst="rect">
            <a:avLst/>
          </a:prstGeom>
        </p:spPr>
      </p:pic>
      <p:pic>
        <p:nvPicPr>
          <p:cNvPr id="9" name="Рисунок 8"/>
          <p:cNvPicPr>
            <a:picLocks noChangeAspect="1"/>
          </p:cNvPicPr>
          <p:nvPr/>
        </p:nvPicPr>
        <p:blipFill>
          <a:blip r:embed="rId42" cstate="print">
            <a:extLst>
              <a:ext uri="{28A0092B-C50C-407E-A947-70E740481C1C}">
                <a14:useLocalDpi xmlns="" xmlns:a14="http://schemas.microsoft.com/office/drawing/2010/main" val="0"/>
              </a:ext>
            </a:extLst>
          </a:blip>
          <a:stretch>
            <a:fillRect/>
          </a:stretch>
        </p:blipFill>
        <p:spPr>
          <a:xfrm>
            <a:off x="6825591" y="1441882"/>
            <a:ext cx="171771" cy="114570"/>
          </a:xfrm>
          <a:prstGeom prst="rect">
            <a:avLst/>
          </a:prstGeom>
        </p:spPr>
      </p:pic>
      <p:pic>
        <p:nvPicPr>
          <p:cNvPr id="11" name="Рисунок 10">
            <a:hlinkClick r:id="rId23" action="ppaction://hlinksldjump"/>
          </p:cNvPr>
          <p:cNvPicPr>
            <a:picLocks noChangeAspect="1"/>
          </p:cNvPicPr>
          <p:nvPr/>
        </p:nvPicPr>
        <p:blipFill>
          <a:blip r:embed="rId43" cstate="print">
            <a:extLst>
              <a:ext uri="{28A0092B-C50C-407E-A947-70E740481C1C}">
                <a14:useLocalDpi xmlns="" xmlns:a14="http://schemas.microsoft.com/office/drawing/2010/main" val="0"/>
              </a:ext>
            </a:extLst>
          </a:blip>
          <a:stretch>
            <a:fillRect/>
          </a:stretch>
        </p:blipFill>
        <p:spPr>
          <a:xfrm>
            <a:off x="5839511" y="4044488"/>
            <a:ext cx="239782" cy="163015"/>
          </a:xfrm>
          <a:prstGeom prst="rect">
            <a:avLst/>
          </a:prstGeom>
        </p:spPr>
      </p:pic>
      <p:pic>
        <p:nvPicPr>
          <p:cNvPr id="12" name="Рисунок 11">
            <a:hlinkClick r:id="rId4" action="ppaction://hlinksldjump"/>
          </p:cNvPr>
          <p:cNvPicPr>
            <a:picLocks noChangeAspect="1"/>
          </p:cNvPicPr>
          <p:nvPr/>
        </p:nvPicPr>
        <p:blipFill>
          <a:blip r:embed="rId44" cstate="print">
            <a:extLst>
              <a:ext uri="{28A0092B-C50C-407E-A947-70E740481C1C}">
                <a14:useLocalDpi xmlns="" xmlns:a14="http://schemas.microsoft.com/office/drawing/2010/main" val="0"/>
              </a:ext>
            </a:extLst>
          </a:blip>
          <a:stretch>
            <a:fillRect/>
          </a:stretch>
        </p:blipFill>
        <p:spPr>
          <a:xfrm flipH="1">
            <a:off x="6710114" y="4133773"/>
            <a:ext cx="229461" cy="152879"/>
          </a:xfrm>
          <a:prstGeom prst="rect">
            <a:avLst/>
          </a:prstGeom>
        </p:spPr>
      </p:pic>
      <p:pic>
        <p:nvPicPr>
          <p:cNvPr id="15" name="Рисунок 14">
            <a:hlinkClick r:id="rId17" action="ppaction://hlinksldjump"/>
          </p:cNvPr>
          <p:cNvPicPr>
            <a:picLocks noChangeAspect="1"/>
          </p:cNvPicPr>
          <p:nvPr/>
        </p:nvPicPr>
        <p:blipFill>
          <a:blip r:embed="rId45" cstate="print">
            <a:extLst>
              <a:ext uri="{28A0092B-C50C-407E-A947-70E740481C1C}">
                <a14:useLocalDpi xmlns="" xmlns:a14="http://schemas.microsoft.com/office/drawing/2010/main" val="0"/>
              </a:ext>
            </a:extLst>
          </a:blip>
          <a:stretch>
            <a:fillRect/>
          </a:stretch>
        </p:blipFill>
        <p:spPr>
          <a:xfrm>
            <a:off x="3514160" y="4471911"/>
            <a:ext cx="194549" cy="114212"/>
          </a:xfrm>
          <a:prstGeom prst="rect">
            <a:avLst/>
          </a:prstGeom>
        </p:spPr>
      </p:pic>
      <p:pic>
        <p:nvPicPr>
          <p:cNvPr id="16" name="Рисунок 15">
            <a:hlinkClick r:id="rId27" action="ppaction://hlinksldjump"/>
          </p:cNvPr>
          <p:cNvPicPr>
            <a:picLocks noChangeAspect="1"/>
          </p:cNvPicPr>
          <p:nvPr/>
        </p:nvPicPr>
        <p:blipFill>
          <a:blip r:embed="rId46" cstate="print">
            <a:extLst>
              <a:ext uri="{28A0092B-C50C-407E-A947-70E740481C1C}">
                <a14:useLocalDpi xmlns="" xmlns:a14="http://schemas.microsoft.com/office/drawing/2010/main" val="0"/>
              </a:ext>
            </a:extLst>
          </a:blip>
          <a:stretch>
            <a:fillRect/>
          </a:stretch>
        </p:blipFill>
        <p:spPr>
          <a:xfrm>
            <a:off x="6812092" y="4279091"/>
            <a:ext cx="181105" cy="135829"/>
          </a:xfrm>
          <a:prstGeom prst="rect">
            <a:avLst/>
          </a:prstGeom>
        </p:spPr>
      </p:pic>
      <p:pic>
        <p:nvPicPr>
          <p:cNvPr id="17" name="Рисунок 16">
            <a:hlinkClick r:id="rId34" action="ppaction://hlinksldjump"/>
          </p:cNvPr>
          <p:cNvPicPr>
            <a:picLocks noChangeAspect="1"/>
          </p:cNvPicPr>
          <p:nvPr/>
        </p:nvPicPr>
        <p:blipFill>
          <a:blip r:embed="rId47" cstate="print">
            <a:extLst>
              <a:ext uri="{28A0092B-C50C-407E-A947-70E740481C1C}">
                <a14:useLocalDpi xmlns="" xmlns:a14="http://schemas.microsoft.com/office/drawing/2010/main" val="0"/>
              </a:ext>
            </a:extLst>
          </a:blip>
          <a:stretch>
            <a:fillRect/>
          </a:stretch>
        </p:blipFill>
        <p:spPr>
          <a:xfrm>
            <a:off x="2906579" y="5566666"/>
            <a:ext cx="173100" cy="129825"/>
          </a:xfrm>
          <a:prstGeom prst="rect">
            <a:avLst/>
          </a:prstGeom>
        </p:spPr>
      </p:pic>
      <p:pic>
        <p:nvPicPr>
          <p:cNvPr id="18" name="Рисунок 17">
            <a:hlinkClick r:id="rId5" action="ppaction://hlinksldjump"/>
          </p:cNvPr>
          <p:cNvPicPr>
            <a:picLocks noChangeAspect="1"/>
          </p:cNvPicPr>
          <p:nvPr/>
        </p:nvPicPr>
        <p:blipFill>
          <a:blip r:embed="rId48" cstate="print">
            <a:extLst>
              <a:ext uri="{28A0092B-C50C-407E-A947-70E740481C1C}">
                <a14:useLocalDpi xmlns="" xmlns:a14="http://schemas.microsoft.com/office/drawing/2010/main" val="0"/>
              </a:ext>
            </a:extLst>
          </a:blip>
          <a:stretch>
            <a:fillRect/>
          </a:stretch>
        </p:blipFill>
        <p:spPr>
          <a:xfrm>
            <a:off x="6508751" y="1084642"/>
            <a:ext cx="288109" cy="216082"/>
          </a:xfrm>
          <a:prstGeom prst="rect">
            <a:avLst/>
          </a:prstGeom>
        </p:spPr>
      </p:pic>
      <p:pic>
        <p:nvPicPr>
          <p:cNvPr id="19" name="Рисунок 18">
            <a:hlinkClick r:id="rId49" action="ppaction://hlinksldjump"/>
          </p:cNvPr>
          <p:cNvPicPr>
            <a:picLocks noChangeAspect="1"/>
          </p:cNvPicPr>
          <p:nvPr/>
        </p:nvPicPr>
        <p:blipFill>
          <a:blip r:embed="rId50" cstate="print">
            <a:extLst>
              <a:ext uri="{28A0092B-C50C-407E-A947-70E740481C1C}">
                <a14:useLocalDpi xmlns="" xmlns:a14="http://schemas.microsoft.com/office/drawing/2010/main" val="0"/>
              </a:ext>
            </a:extLst>
          </a:blip>
          <a:stretch>
            <a:fillRect/>
          </a:stretch>
        </p:blipFill>
        <p:spPr>
          <a:xfrm>
            <a:off x="6812092" y="2139755"/>
            <a:ext cx="301019" cy="200554"/>
          </a:xfrm>
          <a:prstGeom prst="rect">
            <a:avLst/>
          </a:prstGeom>
        </p:spPr>
      </p:pic>
      <p:pic>
        <p:nvPicPr>
          <p:cNvPr id="20" name="Рисунок 19">
            <a:hlinkClick r:id="rId17" action="ppaction://hlinksldjump"/>
          </p:cNvPr>
          <p:cNvPicPr>
            <a:picLocks noChangeAspect="1"/>
          </p:cNvPicPr>
          <p:nvPr/>
        </p:nvPicPr>
        <p:blipFill>
          <a:blip r:embed="rId51" cstate="print">
            <a:extLst>
              <a:ext uri="{28A0092B-C50C-407E-A947-70E740481C1C}">
                <a14:useLocalDpi xmlns="" xmlns:a14="http://schemas.microsoft.com/office/drawing/2010/main" val="0"/>
              </a:ext>
            </a:extLst>
          </a:blip>
          <a:stretch>
            <a:fillRect/>
          </a:stretch>
        </p:blipFill>
        <p:spPr>
          <a:xfrm>
            <a:off x="3662839" y="4859483"/>
            <a:ext cx="174966" cy="116701"/>
          </a:xfrm>
          <a:prstGeom prst="rect">
            <a:avLst/>
          </a:prstGeom>
        </p:spPr>
      </p:pic>
      <p:pic>
        <p:nvPicPr>
          <p:cNvPr id="21" name="Рисунок 20">
            <a:hlinkClick r:id="rId3" action="ppaction://hlinksldjump"/>
          </p:cNvPr>
          <p:cNvPicPr>
            <a:picLocks noChangeAspect="1"/>
          </p:cNvPicPr>
          <p:nvPr/>
        </p:nvPicPr>
        <p:blipFill>
          <a:blip r:embed="rId52" cstate="print">
            <a:extLst>
              <a:ext uri="{28A0092B-C50C-407E-A947-70E740481C1C}">
                <a14:useLocalDpi xmlns="" xmlns:a14="http://schemas.microsoft.com/office/drawing/2010/main" val="0"/>
              </a:ext>
            </a:extLst>
          </a:blip>
          <a:stretch>
            <a:fillRect/>
          </a:stretch>
        </p:blipFill>
        <p:spPr>
          <a:xfrm>
            <a:off x="6475978" y="3989671"/>
            <a:ext cx="186917" cy="109635"/>
          </a:xfrm>
          <a:prstGeom prst="rect">
            <a:avLst/>
          </a:prstGeom>
        </p:spPr>
      </p:pic>
      <p:pic>
        <p:nvPicPr>
          <p:cNvPr id="22" name="Рисунок 21">
            <a:hlinkClick r:id="rId19" action="ppaction://hlinksldjump"/>
          </p:cNvPr>
          <p:cNvPicPr>
            <a:picLocks noChangeAspect="1"/>
          </p:cNvPicPr>
          <p:nvPr/>
        </p:nvPicPr>
        <p:blipFill>
          <a:blip r:embed="rId53" cstate="print">
            <a:extLst>
              <a:ext uri="{28A0092B-C50C-407E-A947-70E740481C1C}">
                <a14:useLocalDpi xmlns="" xmlns:a14="http://schemas.microsoft.com/office/drawing/2010/main" val="0"/>
              </a:ext>
            </a:extLst>
          </a:blip>
          <a:stretch>
            <a:fillRect/>
          </a:stretch>
        </p:blipFill>
        <p:spPr>
          <a:xfrm>
            <a:off x="3221889" y="4586571"/>
            <a:ext cx="174002" cy="116058"/>
          </a:xfrm>
          <a:prstGeom prst="rect">
            <a:avLst/>
          </a:prstGeom>
        </p:spPr>
      </p:pic>
      <p:pic>
        <p:nvPicPr>
          <p:cNvPr id="23" name="Рисунок 22">
            <a:hlinkClick r:id="rId21" action="ppaction://hlinksldjump"/>
          </p:cNvPr>
          <p:cNvPicPr>
            <a:picLocks noChangeAspect="1"/>
          </p:cNvPicPr>
          <p:nvPr/>
        </p:nvPicPr>
        <p:blipFill>
          <a:blip r:embed="rId54" cstate="print">
            <a:extLst>
              <a:ext uri="{28A0092B-C50C-407E-A947-70E740481C1C}">
                <a14:useLocalDpi xmlns="" xmlns:a14="http://schemas.microsoft.com/office/drawing/2010/main" val="0"/>
              </a:ext>
            </a:extLst>
          </a:blip>
          <a:stretch>
            <a:fillRect/>
          </a:stretch>
        </p:blipFill>
        <p:spPr>
          <a:xfrm>
            <a:off x="5432403" y="3763262"/>
            <a:ext cx="186372" cy="109427"/>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2090</TotalTime>
  <Words>3634</Words>
  <Application>Microsoft Office PowerPoint</Application>
  <PresentationFormat>Произвольный</PresentationFormat>
  <Paragraphs>193</Paragraphs>
  <Slides>67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67</vt:i4>
      </vt:variant>
    </vt:vector>
  </HeadingPairs>
  <TitlesOfParts>
    <vt:vector size="68" baseType="lpstr">
      <vt:lpstr>Аспект</vt:lpstr>
      <vt:lpstr>ГОРОД ДРЕВНИЙ, ГОРОД СЛАВНЫЙ… (создание маршрута виртуальной экскурсии по территории города Березовского) </vt:lpstr>
      <vt:lpstr>Слайд 2</vt:lpstr>
      <vt:lpstr>Вступление</vt:lpstr>
      <vt:lpstr>Цель проекта</vt:lpstr>
      <vt:lpstr>Задачи</vt:lpstr>
      <vt:lpstr>Зачем нужна виртуальная эко-тропа?</vt:lpstr>
      <vt:lpstr>Этапы основной виртуальной экологической тропы</vt:lpstr>
      <vt:lpstr>Маршрут виртуальной экскурсии на карте Березовского </vt:lpstr>
      <vt:lpstr>Слайд 9</vt:lpstr>
      <vt:lpstr>Слайд 10</vt:lpstr>
      <vt:lpstr>Слайд 11</vt:lpstr>
      <vt:lpstr>Первый панельный дом </vt:lpstr>
      <vt:lpstr>Слайд 13</vt:lpstr>
      <vt:lpstr>Дом купца Гавриила Рожкова </vt:lpstr>
      <vt:lpstr>Слайд 15</vt:lpstr>
      <vt:lpstr>Исторический сквер</vt:lpstr>
      <vt:lpstr>Слайд 17</vt:lpstr>
      <vt:lpstr>Шахта «Южная»</vt:lpstr>
      <vt:lpstr>Слайд 19</vt:lpstr>
      <vt:lpstr>Памятник С.М. Кирову и скульптура Хозяйки медной горы </vt:lpstr>
      <vt:lpstr>Слайд 21</vt:lpstr>
      <vt:lpstr>Деревянное зодчество г. Березовского</vt:lpstr>
      <vt:lpstr>Слайд 23</vt:lpstr>
      <vt:lpstr>Экстрим-парк «Горизонт»</vt:lpstr>
      <vt:lpstr>Слайд 25</vt:lpstr>
      <vt:lpstr>Памятник Ерофею Маркову</vt:lpstr>
      <vt:lpstr>Слайд 27</vt:lpstr>
      <vt:lpstr>Река Берёзовка</vt:lpstr>
      <vt:lpstr>Слайд 29</vt:lpstr>
      <vt:lpstr>Лавка купчихи Бойцовой</vt:lpstr>
      <vt:lpstr>Слайд 31</vt:lpstr>
      <vt:lpstr>Церковь во имя Успения Пресвятой Богородицы</vt:lpstr>
      <vt:lpstr>Слайд 33</vt:lpstr>
      <vt:lpstr>Памятник Л.И. Брусницину</vt:lpstr>
      <vt:lpstr>Слайд 35</vt:lpstr>
      <vt:lpstr>Парк Победы</vt:lpstr>
      <vt:lpstr>Слайд 37</vt:lpstr>
      <vt:lpstr>Березовская «пустыня»</vt:lpstr>
      <vt:lpstr>Слайд 39</vt:lpstr>
      <vt:lpstr>Крокоитовый шурф</vt:lpstr>
      <vt:lpstr>ДОПОЛНИТЕЛЬНЫЕ ОБЪЕКТЫ ВИРТУАЛЬНОЙ ТРОПЫ</vt:lpstr>
      <vt:lpstr>Слайд 42</vt:lpstr>
      <vt:lpstr>Слайд 43</vt:lpstr>
      <vt:lpstr>Слайд 44</vt:lpstr>
      <vt:lpstr>Маршрут тематической виртуальной экскурсии на карте Березовского </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Выводы</vt:lpstr>
      <vt:lpstr>Слайд 67</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voroncovaanna19791@outlook.com</dc:creator>
  <cp:lastModifiedBy>df</cp:lastModifiedBy>
  <cp:revision>86</cp:revision>
  <dcterms:created xsi:type="dcterms:W3CDTF">2018-11-25T14:07:57Z</dcterms:created>
  <dcterms:modified xsi:type="dcterms:W3CDTF">2020-09-03T17:36:22Z</dcterms:modified>
</cp:coreProperties>
</file>