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6" r:id="rId3"/>
    <p:sldId id="267" r:id="rId4"/>
    <p:sldId id="272" r:id="rId5"/>
    <p:sldId id="273" r:id="rId6"/>
    <p:sldId id="274" r:id="rId7"/>
    <p:sldId id="275" r:id="rId8"/>
    <p:sldId id="268" r:id="rId9"/>
    <p:sldId id="261" r:id="rId10"/>
    <p:sldId id="271" r:id="rId11"/>
    <p:sldId id="270" r:id="rId12"/>
    <p:sldId id="262" r:id="rId13"/>
  </p:sldIdLst>
  <p:sldSz cx="13069888" cy="9829800"/>
  <p:notesSz cx="6858000" cy="9144000"/>
  <p:defaultTextStyle>
    <a:defPPr>
      <a:defRPr lang="ru-RU"/>
    </a:defPPr>
    <a:lvl1pPr marL="0" algn="l" defTabSz="1308451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54225" algn="l" defTabSz="1308451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308451" algn="l" defTabSz="1308451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962675" algn="l" defTabSz="1308451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616900" algn="l" defTabSz="1308451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271125" algn="l" defTabSz="1308451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925351" algn="l" defTabSz="1308451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579576" algn="l" defTabSz="1308451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233801" algn="l" defTabSz="1308451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024">
          <p15:clr>
            <a:srgbClr val="A4A3A4"/>
          </p15:clr>
        </p15:guide>
        <p15:guide id="2" pos="40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1620" y="-84"/>
      </p:cViewPr>
      <p:guideLst>
        <p:guide orient="horz" pos="3096"/>
        <p:guide pos="411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80243" y="3053612"/>
            <a:ext cx="11109405" cy="210703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60484" y="5570220"/>
            <a:ext cx="9148922" cy="251206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4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8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62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16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71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25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795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33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475669" y="393649"/>
            <a:ext cx="2940725" cy="838718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53494" y="393649"/>
            <a:ext cx="8604343" cy="838718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2432" y="6316558"/>
            <a:ext cx="11109405" cy="1952308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32432" y="4166289"/>
            <a:ext cx="11109405" cy="2150268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422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30845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96267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169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7112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253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7957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3380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53495" y="2293621"/>
            <a:ext cx="5772534" cy="6487213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643859" y="2293621"/>
            <a:ext cx="5772534" cy="6487213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3495" y="2200329"/>
            <a:ext cx="5774803" cy="916992"/>
          </a:xfrm>
        </p:spPr>
        <p:txBody>
          <a:bodyPr anchor="b"/>
          <a:lstStyle>
            <a:lvl1pPr marL="0" indent="0">
              <a:buNone/>
              <a:defRPr sz="3500" b="1"/>
            </a:lvl1pPr>
            <a:lvl2pPr marL="654225" indent="0">
              <a:buNone/>
              <a:defRPr sz="2800" b="1"/>
            </a:lvl2pPr>
            <a:lvl3pPr marL="1308451" indent="0">
              <a:buNone/>
              <a:defRPr sz="2500" b="1"/>
            </a:lvl3pPr>
            <a:lvl4pPr marL="1962675" indent="0">
              <a:buNone/>
              <a:defRPr sz="2200" b="1"/>
            </a:lvl4pPr>
            <a:lvl5pPr marL="2616900" indent="0">
              <a:buNone/>
              <a:defRPr sz="2200" b="1"/>
            </a:lvl5pPr>
            <a:lvl6pPr marL="3271125" indent="0">
              <a:buNone/>
              <a:defRPr sz="2200" b="1"/>
            </a:lvl6pPr>
            <a:lvl7pPr marL="3925351" indent="0">
              <a:buNone/>
              <a:defRPr sz="2200" b="1"/>
            </a:lvl7pPr>
            <a:lvl8pPr marL="4579576" indent="0">
              <a:buNone/>
              <a:defRPr sz="2200" b="1"/>
            </a:lvl8pPr>
            <a:lvl9pPr marL="5233801" indent="0">
              <a:buNone/>
              <a:defRPr sz="2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3495" y="3117322"/>
            <a:ext cx="5774803" cy="5663513"/>
          </a:xfrm>
        </p:spPr>
        <p:txBody>
          <a:bodyPr/>
          <a:lstStyle>
            <a:lvl1pPr>
              <a:defRPr sz="35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639324" y="2200329"/>
            <a:ext cx="5777072" cy="916992"/>
          </a:xfrm>
        </p:spPr>
        <p:txBody>
          <a:bodyPr anchor="b"/>
          <a:lstStyle>
            <a:lvl1pPr marL="0" indent="0">
              <a:buNone/>
              <a:defRPr sz="3500" b="1"/>
            </a:lvl1pPr>
            <a:lvl2pPr marL="654225" indent="0">
              <a:buNone/>
              <a:defRPr sz="2800" b="1"/>
            </a:lvl2pPr>
            <a:lvl3pPr marL="1308451" indent="0">
              <a:buNone/>
              <a:defRPr sz="2500" b="1"/>
            </a:lvl3pPr>
            <a:lvl4pPr marL="1962675" indent="0">
              <a:buNone/>
              <a:defRPr sz="2200" b="1"/>
            </a:lvl4pPr>
            <a:lvl5pPr marL="2616900" indent="0">
              <a:buNone/>
              <a:defRPr sz="2200" b="1"/>
            </a:lvl5pPr>
            <a:lvl6pPr marL="3271125" indent="0">
              <a:buNone/>
              <a:defRPr sz="2200" b="1"/>
            </a:lvl6pPr>
            <a:lvl7pPr marL="3925351" indent="0">
              <a:buNone/>
              <a:defRPr sz="2200" b="1"/>
            </a:lvl7pPr>
            <a:lvl8pPr marL="4579576" indent="0">
              <a:buNone/>
              <a:defRPr sz="2200" b="1"/>
            </a:lvl8pPr>
            <a:lvl9pPr marL="5233801" indent="0">
              <a:buNone/>
              <a:defRPr sz="2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639324" y="3117322"/>
            <a:ext cx="5777072" cy="5663513"/>
          </a:xfrm>
        </p:spPr>
        <p:txBody>
          <a:bodyPr/>
          <a:lstStyle>
            <a:lvl1pPr>
              <a:defRPr sz="35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3496" y="391372"/>
            <a:ext cx="4299903" cy="1665605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109964" y="391373"/>
            <a:ext cx="7306431" cy="8389462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5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3496" y="2056977"/>
            <a:ext cx="4299903" cy="6723857"/>
          </a:xfrm>
        </p:spPr>
        <p:txBody>
          <a:bodyPr/>
          <a:lstStyle>
            <a:lvl1pPr marL="0" indent="0">
              <a:buNone/>
              <a:defRPr sz="2000"/>
            </a:lvl1pPr>
            <a:lvl2pPr marL="654225" indent="0">
              <a:buNone/>
              <a:defRPr sz="1700"/>
            </a:lvl2pPr>
            <a:lvl3pPr marL="1308451" indent="0">
              <a:buNone/>
              <a:defRPr sz="1400"/>
            </a:lvl3pPr>
            <a:lvl4pPr marL="1962675" indent="0">
              <a:buNone/>
              <a:defRPr sz="1300"/>
            </a:lvl4pPr>
            <a:lvl5pPr marL="2616900" indent="0">
              <a:buNone/>
              <a:defRPr sz="1300"/>
            </a:lvl5pPr>
            <a:lvl6pPr marL="3271125" indent="0">
              <a:buNone/>
              <a:defRPr sz="1300"/>
            </a:lvl6pPr>
            <a:lvl7pPr marL="3925351" indent="0">
              <a:buNone/>
              <a:defRPr sz="1300"/>
            </a:lvl7pPr>
            <a:lvl8pPr marL="4579576" indent="0">
              <a:buNone/>
              <a:defRPr sz="1300"/>
            </a:lvl8pPr>
            <a:lvl9pPr marL="5233801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1789" y="6880860"/>
            <a:ext cx="7841933" cy="812325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61789" y="878311"/>
            <a:ext cx="7841933" cy="5897880"/>
          </a:xfrm>
        </p:spPr>
        <p:txBody>
          <a:bodyPr/>
          <a:lstStyle>
            <a:lvl1pPr marL="0" indent="0">
              <a:buNone/>
              <a:defRPr sz="4600"/>
            </a:lvl1pPr>
            <a:lvl2pPr marL="654225" indent="0">
              <a:buNone/>
              <a:defRPr sz="4000"/>
            </a:lvl2pPr>
            <a:lvl3pPr marL="1308451" indent="0">
              <a:buNone/>
              <a:defRPr sz="3500"/>
            </a:lvl3pPr>
            <a:lvl4pPr marL="1962675" indent="0">
              <a:buNone/>
              <a:defRPr sz="2800"/>
            </a:lvl4pPr>
            <a:lvl5pPr marL="2616900" indent="0">
              <a:buNone/>
              <a:defRPr sz="2800"/>
            </a:lvl5pPr>
            <a:lvl6pPr marL="3271125" indent="0">
              <a:buNone/>
              <a:defRPr sz="2800"/>
            </a:lvl6pPr>
            <a:lvl7pPr marL="3925351" indent="0">
              <a:buNone/>
              <a:defRPr sz="2800"/>
            </a:lvl7pPr>
            <a:lvl8pPr marL="4579576" indent="0">
              <a:buNone/>
              <a:defRPr sz="2800"/>
            </a:lvl8pPr>
            <a:lvl9pPr marL="5233801" indent="0">
              <a:buNone/>
              <a:defRPr sz="28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61789" y="7693186"/>
            <a:ext cx="7841933" cy="1153635"/>
          </a:xfrm>
        </p:spPr>
        <p:txBody>
          <a:bodyPr/>
          <a:lstStyle>
            <a:lvl1pPr marL="0" indent="0">
              <a:buNone/>
              <a:defRPr sz="2000"/>
            </a:lvl1pPr>
            <a:lvl2pPr marL="654225" indent="0">
              <a:buNone/>
              <a:defRPr sz="1700"/>
            </a:lvl2pPr>
            <a:lvl3pPr marL="1308451" indent="0">
              <a:buNone/>
              <a:defRPr sz="1400"/>
            </a:lvl3pPr>
            <a:lvl4pPr marL="1962675" indent="0">
              <a:buNone/>
              <a:defRPr sz="1300"/>
            </a:lvl4pPr>
            <a:lvl5pPr marL="2616900" indent="0">
              <a:buNone/>
              <a:defRPr sz="1300"/>
            </a:lvl5pPr>
            <a:lvl6pPr marL="3271125" indent="0">
              <a:buNone/>
              <a:defRPr sz="1300"/>
            </a:lvl6pPr>
            <a:lvl7pPr marL="3925351" indent="0">
              <a:buNone/>
              <a:defRPr sz="1300"/>
            </a:lvl7pPr>
            <a:lvl8pPr marL="4579576" indent="0">
              <a:buNone/>
              <a:defRPr sz="1300"/>
            </a:lvl8pPr>
            <a:lvl9pPr marL="5233801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3496" y="393648"/>
            <a:ext cx="11762899" cy="1638300"/>
          </a:xfrm>
          <a:prstGeom prst="rect">
            <a:avLst/>
          </a:prstGeom>
        </p:spPr>
        <p:txBody>
          <a:bodyPr vert="horz" lIns="130845" tIns="65423" rIns="130845" bIns="65423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3496" y="2293621"/>
            <a:ext cx="11762899" cy="6487213"/>
          </a:xfrm>
          <a:prstGeom prst="rect">
            <a:avLst/>
          </a:prstGeom>
        </p:spPr>
        <p:txBody>
          <a:bodyPr vert="horz" lIns="130845" tIns="65423" rIns="130845" bIns="6542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53494" y="9110769"/>
            <a:ext cx="3049641" cy="523346"/>
          </a:xfrm>
          <a:prstGeom prst="rect">
            <a:avLst/>
          </a:prstGeom>
        </p:spPr>
        <p:txBody>
          <a:bodyPr vert="horz" lIns="130845" tIns="65423" rIns="130845" bIns="65423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465545" y="9110769"/>
            <a:ext cx="4138798" cy="523346"/>
          </a:xfrm>
          <a:prstGeom prst="rect">
            <a:avLst/>
          </a:prstGeom>
        </p:spPr>
        <p:txBody>
          <a:bodyPr vert="horz" lIns="130845" tIns="65423" rIns="130845" bIns="65423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366753" y="9110769"/>
            <a:ext cx="3049641" cy="523346"/>
          </a:xfrm>
          <a:prstGeom prst="rect">
            <a:avLst/>
          </a:prstGeom>
        </p:spPr>
        <p:txBody>
          <a:bodyPr vert="horz" lIns="130845" tIns="65423" rIns="130845" bIns="65423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308451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0669" indent="-490669" algn="l" defTabSz="1308451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63116" indent="-408891" algn="l" defTabSz="1308451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35563" indent="-327113" algn="l" defTabSz="1308451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3pPr>
      <a:lvl4pPr marL="2289787" indent="-327113" algn="l" defTabSz="130845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44013" indent="-327113" algn="l" defTabSz="1308451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8238" indent="-327113" algn="l" defTabSz="13084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52463" indent="-327113" algn="l" defTabSz="13084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906688" indent="-327113" algn="l" defTabSz="13084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60913" indent="-327113" algn="l" defTabSz="13084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0845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54225" algn="l" defTabSz="130845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308451" algn="l" defTabSz="130845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62675" algn="l" defTabSz="130845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616900" algn="l" defTabSz="130845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71125" algn="l" defTabSz="130845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925351" algn="l" defTabSz="130845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579576" algn="l" defTabSz="130845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233801" algn="l" defTabSz="130845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dou.detskiysad1@mail.ru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\Desktop\Гринтим\эмблема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 l="20120" t="18750" r="26416" b="23501"/>
          <a:stretch>
            <a:fillRect/>
          </a:stretch>
        </p:blipFill>
        <p:spPr bwMode="auto">
          <a:xfrm>
            <a:off x="0" y="1"/>
            <a:ext cx="13069888" cy="98298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21162" y="344106"/>
            <a:ext cx="11395150" cy="1670055"/>
          </a:xfrm>
          <a:prstGeom prst="rect">
            <a:avLst/>
          </a:prstGeom>
        </p:spPr>
        <p:txBody>
          <a:bodyPr wrap="square" lIns="93461" tIns="46731" rIns="93461" bIns="46731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Березовское муниципальное автономное дошкольное образовательное учреждение  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«Детский сад № 1»</a:t>
            </a:r>
            <a:b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623701 Свердловская область, г. Березовский, ул. Гагарина, д. 23, </a:t>
            </a:r>
            <a:b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тел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.: 8(34369) 4-99-79   E-mail:</a:t>
            </a:r>
            <a:r>
              <a:rPr lang="en-US" sz="2000" b="1" u="sng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b="1" u="sng" dirty="0" smtClean="0">
                <a:solidFill>
                  <a:schemeClr val="accent2">
                    <a:lumMod val="75000"/>
                  </a:schemeClr>
                </a:solidFill>
                <a:hlinkClick r:id="rId3"/>
              </a:rPr>
              <a:t>dou.detskiysad1@mail.ru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b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56333" y="2850672"/>
            <a:ext cx="10071842" cy="2646879"/>
          </a:xfrm>
          <a:prstGeom prst="rect">
            <a:avLst/>
          </a:prstGeom>
        </p:spPr>
        <p:txBody>
          <a:bodyPr wrap="square" lIns="93461" tIns="46731" rIns="93461" bIns="46731">
            <a:spAutoFit/>
          </a:bodyPr>
          <a:lstStyle/>
          <a:p>
            <a:pPr algn="ctr">
              <a:buNone/>
            </a:pPr>
            <a:r>
              <a:rPr lang="ru-RU" sz="5500" b="1" dirty="0" smtClean="0">
                <a:solidFill>
                  <a:schemeClr val="accent2">
                    <a:lumMod val="75000"/>
                  </a:schemeClr>
                </a:solidFill>
              </a:rPr>
              <a:t>Отчет-альбом</a:t>
            </a:r>
          </a:p>
          <a:p>
            <a:pPr algn="ctr">
              <a:buNone/>
            </a:pPr>
            <a:r>
              <a:rPr lang="ru-RU" sz="5500" b="1" dirty="0" smtClean="0">
                <a:solidFill>
                  <a:schemeClr val="accent2">
                    <a:lumMod val="75000"/>
                  </a:schemeClr>
                </a:solidFill>
              </a:rPr>
              <a:t>«Мусор и возможные пути решения проблем»</a:t>
            </a:r>
            <a:endParaRPr lang="ru-RU" sz="55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70535" y="5725848"/>
            <a:ext cx="8675017" cy="3182556"/>
          </a:xfrm>
          <a:prstGeom prst="rect">
            <a:avLst/>
          </a:prstGeom>
        </p:spPr>
        <p:txBody>
          <a:bodyPr wrap="square" lIns="93461" tIns="46731" rIns="93461" bIns="46731">
            <a:spAutoFit/>
          </a:bodyPr>
          <a:lstStyle/>
          <a:p>
            <a:pPr>
              <a:buNone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Руководитель проекта: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Хажиева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Ирина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Гафуровна</a:t>
            </a:r>
            <a:endParaRPr lang="ru-RU" sz="2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None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Участники проекта: Азизова Галина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Вагиф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кызы</a:t>
            </a:r>
            <a:endParaRPr lang="ru-RU" sz="2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None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                                    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Ермоченко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Елена</a:t>
            </a:r>
          </a:p>
          <a:p>
            <a:pPr>
              <a:buNone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                                     Кольцова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Эвелина</a:t>
            </a:r>
            <a:endParaRPr lang="ru-RU" sz="2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None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                                     Карпова Арина</a:t>
            </a:r>
          </a:p>
          <a:p>
            <a:pPr>
              <a:buNone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                                     Лаптев Константин</a:t>
            </a:r>
          </a:p>
          <a:p>
            <a:pPr>
              <a:buNone/>
            </a:pPr>
            <a:endParaRPr lang="ru-RU" sz="28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11636" y="9117081"/>
            <a:ext cx="2731809" cy="472657"/>
          </a:xfrm>
          <a:prstGeom prst="rect">
            <a:avLst/>
          </a:prstGeom>
        </p:spPr>
        <p:txBody>
          <a:bodyPr wrap="none" lIns="93461" tIns="46731" rIns="93461" bIns="46731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Березовский, 2021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Гринтим\эмблема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 l="20120" t="18750" r="26416" b="23501"/>
          <a:stretch>
            <a:fillRect/>
          </a:stretch>
        </p:blipFill>
        <p:spPr bwMode="auto">
          <a:xfrm>
            <a:off x="0" y="1"/>
            <a:ext cx="13069888" cy="9829800"/>
          </a:xfrm>
          <a:prstGeom prst="rect">
            <a:avLst/>
          </a:prstGeom>
          <a:noFill/>
        </p:spPr>
      </p:pic>
      <p:pic>
        <p:nvPicPr>
          <p:cNvPr id="1028" name="Picture 4" descr="C:\Users\User\Downloads\IMG_20210330_113950.jpg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6401477" y="522412"/>
            <a:ext cx="5534067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C:\Users\User\Downloads\IMG_2394.JPG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/>
          <a:stretch>
            <a:fillRect/>
          </a:stretch>
        </p:blipFill>
        <p:spPr bwMode="auto">
          <a:xfrm rot="5400000">
            <a:off x="5943878" y="5073918"/>
            <a:ext cx="3576398" cy="26822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1" name="Picture 7" descr="C:\Users\User\Downloads\IMG_23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8826421" y="5071695"/>
            <a:ext cx="3558612" cy="26689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2" name="Picture 8" descr="C:\Users\User\Downloads\IMG_20210330_11375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38400" y="1674540"/>
            <a:ext cx="3096343" cy="72718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952198" y="378396"/>
            <a:ext cx="443365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Создали мы буклет с призывом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Планету ТЫ оберегай,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Раздельно мусор собирай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390928" y="8371284"/>
            <a:ext cx="567488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В сопровождение взрослых мы раздали 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буклеты прохожим!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Гринтим\эмблема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 l="20120" t="18750" r="26416" b="23501"/>
          <a:stretch>
            <a:fillRect/>
          </a:stretch>
        </p:blipFill>
        <p:spPr bwMode="auto">
          <a:xfrm>
            <a:off x="0" y="1"/>
            <a:ext cx="13069888" cy="98298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609299" y="344106"/>
            <a:ext cx="11052927" cy="535678"/>
          </a:xfrm>
          <a:prstGeom prst="rect">
            <a:avLst/>
          </a:prstGeom>
        </p:spPr>
        <p:txBody>
          <a:bodyPr wrap="none" lIns="93461" tIns="46731" rIns="93461" bIns="46731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Выставка рисунков на тему «Меньше мусора – больше здоровья!»</a:t>
            </a:r>
            <a:endParaRPr lang="ru-RU" sz="2800" b="1" dirty="0"/>
          </a:p>
        </p:txBody>
      </p:sp>
      <p:pic>
        <p:nvPicPr>
          <p:cNvPr id="5122" name="Picture 2" descr="C:\Users\User\Downloads\IMG_20210317_1445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177175" y="852418"/>
            <a:ext cx="2285398" cy="31855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3" descr="C:\Users\User\Downloads\IMG_20210317_1445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9034527" y="1228777"/>
            <a:ext cx="3250321" cy="23591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4" name="Picture 4" descr="C:\Users\User\Downloads\IMG_20210317_1444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4844051" y="1302499"/>
            <a:ext cx="3087718" cy="2239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User\Desktop\img2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1218604" y="6340174"/>
            <a:ext cx="2395382" cy="33784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User\Desktop\img2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>
            <a:off x="9508895" y="3702894"/>
            <a:ext cx="2506564" cy="31612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:\Users\User\Desktop\img21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76466" y="3956508"/>
            <a:ext cx="1984960" cy="2815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C:\Users\User\Desktop\img21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6200000">
            <a:off x="1219097" y="3538228"/>
            <a:ext cx="2397781" cy="3381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C:\Users\User\Desktop\img20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02531" y="3956508"/>
            <a:ext cx="1862434" cy="2801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1" name="Picture 7" descr="C:\Users\User\Desktop\lbumo1mkbqu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44051" y="6979130"/>
            <a:ext cx="3652153" cy="22853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2" name="Picture 8" descr="C:\Users\User\Desktop\deti_protiv_musora_0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165609" y="6905407"/>
            <a:ext cx="3233568" cy="23591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Гринтим\эмблема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 l="20120" t="18750" r="26416" b="23501"/>
          <a:stretch>
            <a:fillRect/>
          </a:stretch>
        </p:blipFill>
        <p:spPr bwMode="auto">
          <a:xfrm>
            <a:off x="0" y="1"/>
            <a:ext cx="13069888" cy="98298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990328" y="7219156"/>
            <a:ext cx="11174599" cy="2017978"/>
          </a:xfrm>
          <a:prstGeom prst="rect">
            <a:avLst/>
          </a:prstGeom>
        </p:spPr>
        <p:txBody>
          <a:bodyPr wrap="square" lIns="93461" tIns="46731" rIns="93461" bIns="46731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Мы Вам предложили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Проблемы решения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И пусть небольшое пока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Планеты земли пути воскрешения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Жизнь в наших надежных руках!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464" y="1026468"/>
            <a:ext cx="8874298" cy="58941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Гринтим\эмблема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 l="20120" t="18750" r="26416" b="23501"/>
          <a:stretch>
            <a:fillRect/>
          </a:stretch>
        </p:blipFill>
        <p:spPr bwMode="auto">
          <a:xfrm>
            <a:off x="0" y="1"/>
            <a:ext cx="13069888" cy="98298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14264" y="450404"/>
            <a:ext cx="12294607" cy="10004780"/>
          </a:xfrm>
          <a:prstGeom prst="rect">
            <a:avLst/>
          </a:prstGeom>
        </p:spPr>
        <p:txBody>
          <a:bodyPr wrap="square" lIns="93461" tIns="46731" rIns="93461" bIns="46731">
            <a:spAutoFit/>
          </a:bodyPr>
          <a:lstStyle/>
          <a:p>
            <a:pPr algn="just">
              <a:buNone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Название команды: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«Эколята – дошколята».</a:t>
            </a:r>
          </a:p>
          <a:p>
            <a:pPr algn="just">
              <a:buNone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Девиз команды: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«Город – наш дом, не мусори в нем!».</a:t>
            </a:r>
          </a:p>
          <a:p>
            <a:pPr algn="just">
              <a:buNone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Описание задания: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В районе жилых домов долгое время существует свалка</a:t>
            </a:r>
          </a:p>
          <a:p>
            <a:pPr algn="just">
              <a:buNone/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бытового мусора. По мнению жителей домов, она должна быть </a:t>
            </a:r>
          </a:p>
          <a:p>
            <a:pPr algn="just">
              <a:buNone/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ликвидирована, так как отходы пищи со свалки привлекают ворон,</a:t>
            </a:r>
          </a:p>
          <a:p>
            <a:pPr algn="just">
              <a:buNone/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голубей, грызунов и других разносчиков инфекции, а также бродячих</a:t>
            </a:r>
          </a:p>
          <a:p>
            <a:pPr algn="just">
              <a:buNone/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собак и кошек.</a:t>
            </a:r>
          </a:p>
          <a:p>
            <a:pPr algn="just">
              <a:buNone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Актуальность: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Поговорим о том, что всем знакомо, что очень часто мы сорим, на улице и дома. </a:t>
            </a:r>
            <a:endParaRPr lang="ru-RU" sz="2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just">
              <a:buNone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Цель проекта: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Использование вторичного сырья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. Идеи.</a:t>
            </a:r>
            <a:endParaRPr lang="ru-RU" sz="28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just">
              <a:buNone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Задачи проекта: </a:t>
            </a:r>
            <a:endParaRPr lang="ru-RU" sz="28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-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узнать откуда берется мусор и куда он девается?; </a:t>
            </a:r>
          </a:p>
          <a:p>
            <a:pPr algn="just">
              <a:buFontTx/>
              <a:buChar char="-"/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 отправиться виртуальное путешествие в ООО «</a:t>
            </a:r>
            <a:r>
              <a:rPr lang="ru-RU" sz="2800" dirty="0" err="1" smtClean="0">
                <a:solidFill>
                  <a:schemeClr val="accent2">
                    <a:lumMod val="75000"/>
                  </a:schemeClr>
                </a:solidFill>
              </a:rPr>
              <a:t>Технопрогресс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» и увидеть процесс по переработке пластика;</a:t>
            </a:r>
            <a:endParaRPr lang="ru-RU" sz="2800" dirty="0" smtClean="0">
              <a:solidFill>
                <a:srgbClr val="FF0000"/>
              </a:solidFill>
            </a:endParaRPr>
          </a:p>
          <a:p>
            <a:pPr algn="just">
              <a:buFontTx/>
              <a:buChar char="-"/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 научиться сортировать мусор по видам для дальнейшей его переработки; </a:t>
            </a:r>
          </a:p>
          <a:p>
            <a:pPr algn="just">
              <a:buFontTx/>
              <a:buChar char="-"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создали мы буклет для взрослых с призывом «Планету ТЫ оберегай - Раздельно мусор собирай».</a:t>
            </a:r>
          </a:p>
          <a:p>
            <a:pPr algn="just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Предполагаемый результат: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теперь мы знаем, что использовав ненужные вещи вторично, мы можем сократить количество выбрасываемого мусора и внести свой небольшой вклад в экологическую обстановку в стране и мире,</a:t>
            </a:r>
            <a:endParaRPr lang="ru-RU" sz="2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just"/>
            <a:endParaRPr lang="ru-RU" sz="2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just"/>
            <a:endParaRPr lang="ru-RU" sz="2800" dirty="0" smtClean="0"/>
          </a:p>
          <a:p>
            <a:pPr algn="just"/>
            <a:endParaRPr lang="ru-RU" sz="28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Гринтим\эмблема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 l="20120" t="18750" r="26416" b="23501"/>
          <a:stretch>
            <a:fillRect/>
          </a:stretch>
        </p:blipFill>
        <p:spPr bwMode="auto">
          <a:xfrm>
            <a:off x="0" y="0"/>
            <a:ext cx="13069888" cy="98298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80058" y="417829"/>
            <a:ext cx="12056805" cy="1941034"/>
          </a:xfrm>
          <a:prstGeom prst="rect">
            <a:avLst/>
          </a:prstGeom>
        </p:spPr>
        <p:txBody>
          <a:bodyPr wrap="square" lIns="93461" tIns="46731" rIns="93461" bIns="46731">
            <a:spAutoFit/>
          </a:bodyPr>
          <a:lstStyle/>
          <a:p>
            <a:pPr algn="just">
              <a:buNone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а сделанные нами поделки могут стать полезными в нашей группе. Не всегда стоит спешить выбрасывать ненужные вещи. Тогда вы обязательно сделаете планету чище, а вашу жизнь прекрасней.</a:t>
            </a:r>
          </a:p>
          <a:p>
            <a:pPr algn="just">
              <a:buNone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Формы и методы работы: </a:t>
            </a:r>
          </a:p>
          <a:p>
            <a:pPr algn="just">
              <a:buNone/>
            </a:pP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0288" y="1890564"/>
            <a:ext cx="12130321" cy="1607033"/>
          </a:xfrm>
          <a:prstGeom prst="rect">
            <a:avLst/>
          </a:prstGeom>
        </p:spPr>
        <p:txBody>
          <a:bodyPr wrap="square" lIns="93461" tIns="46731" rIns="93461" bIns="46731">
            <a:spAutoFit/>
          </a:bodyPr>
          <a:lstStyle/>
          <a:p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- наглядный (просмотр иллюстраций, фото, презентаций и обучающих познавательных фильмов, виртуальные экскурсии на мусороперерабатывающие заводы);</a:t>
            </a:r>
          </a:p>
          <a:p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- словесный (беседа, рассказ, чтение художественной литературы);</a:t>
            </a:r>
          </a:p>
          <a:p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- практический (трудовая деятельность, художественное творчество)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6592" y="4338836"/>
            <a:ext cx="6234403" cy="4349626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User\Desktop\Гринтим\эмблема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 l="20120" t="18750" r="26416" b="23501"/>
          <a:stretch>
            <a:fillRect/>
          </a:stretch>
        </p:blipFill>
        <p:spPr bwMode="auto">
          <a:xfrm>
            <a:off x="0" y="1"/>
            <a:ext cx="13069888" cy="98298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22376" y="234380"/>
            <a:ext cx="102803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Много мусора можно увидеть на улицах нашего города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394808" y="1098476"/>
            <a:ext cx="6192721" cy="34317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Мусор-проблема с которой ежедневно </a:t>
            </a:r>
          </a:p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сталкивается каждый из нас. </a:t>
            </a:r>
          </a:p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Гуляя в парке или лесу, а иногда идя </a:t>
            </a:r>
          </a:p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по улице можно увидеть много мусора. </a:t>
            </a:r>
          </a:p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Нам стало интересно: </a:t>
            </a:r>
          </a:p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Откуда берётся мусор? </a:t>
            </a:r>
          </a:p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Наша группа решила узнать </a:t>
            </a:r>
          </a:p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об этом больше.</a:t>
            </a:r>
          </a:p>
          <a:p>
            <a:pPr algn="ctr"/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051" name="Picture 3" descr="C:\Users\User\Desktop\ENWkzQQXsAAN2R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328" y="1098476"/>
            <a:ext cx="4968552" cy="3726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4374704" y="4914900"/>
            <a:ext cx="43123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Откуда берется мусор?</a:t>
            </a:r>
            <a:endParaRPr lang="ru-RU" sz="28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14264" y="5418956"/>
            <a:ext cx="653415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Мы начали свой проект с изучения проблемы бытовых отходов. Изучая проблему мы узнали, что рост производства товаров ведет к тому ,что всё больше отходов выбрасывается ежедневно из каждой квартиры. Больше всего это упаковка от различных товаров: стекло и стеклянные бутылки, бумага и бумажная упаковка, полиэтиленовые пакеты, жестяные банки.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71048" y="5634980"/>
            <a:ext cx="4922627" cy="3716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User\Desktop\Гринтим\эмблема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 l="20120" t="18750" r="26416" b="23501"/>
          <a:stretch>
            <a:fillRect/>
          </a:stretch>
        </p:blipFill>
        <p:spPr bwMode="auto">
          <a:xfrm>
            <a:off x="0" y="1"/>
            <a:ext cx="13069888" cy="98298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02496" y="162372"/>
            <a:ext cx="849623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А что же с ненужными вещами или мусором </a:t>
            </a:r>
          </a:p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происходит дальше?</a:t>
            </a:r>
            <a:endParaRPr lang="ru-RU" sz="2800" dirty="0"/>
          </a:p>
        </p:txBody>
      </p:sp>
      <p:pic>
        <p:nvPicPr>
          <p:cNvPr id="3074" name="Picture 2" descr="https://avatars.mds.yandex.net/get-zen_doc/16074/pub_5ca36a12e616c900b3ef91ba_5ca36a1ac2662100b313029d/scale_1200"/>
          <p:cNvPicPr>
            <a:picLocks noChangeAspect="1" noChangeArrowheads="1"/>
          </p:cNvPicPr>
          <p:nvPr/>
        </p:nvPicPr>
        <p:blipFill>
          <a:blip r:embed="rId3" cstate="print"/>
          <a:srcRect b="3542"/>
          <a:stretch>
            <a:fillRect/>
          </a:stretch>
        </p:blipFill>
        <p:spPr bwMode="auto">
          <a:xfrm>
            <a:off x="918320" y="1314500"/>
            <a:ext cx="3981014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5454824" y="1314500"/>
            <a:ext cx="653415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Ненужные вещи или мусор </a:t>
            </a:r>
          </a:p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люди выносят из дома и выбрасывают, но к сожалению не всегда в контейнеры.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454824" y="2394620"/>
            <a:ext cx="6534150" cy="12464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Мусор двор не украшает Он ходить, играть мешает Да и запах неприятный Как же сделать двор опрятным?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2256" y="4554860"/>
            <a:ext cx="52629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Что нужно делать чтобы мусора 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на улице стало меньше? </a:t>
            </a:r>
            <a:endParaRPr lang="ru-RU" sz="2400" dirty="0"/>
          </a:p>
        </p:txBody>
      </p:sp>
      <p:pic>
        <p:nvPicPr>
          <p:cNvPr id="3075" name="Picture 3" descr="C:\Users\User\Desktop\foto.cheb_.ru-79351.jpg"/>
          <p:cNvPicPr>
            <a:picLocks noChangeAspect="1" noChangeArrowheads="1"/>
          </p:cNvPicPr>
          <p:nvPr/>
        </p:nvPicPr>
        <p:blipFill>
          <a:blip r:embed="rId4" cstate="print"/>
          <a:srcRect l="37407" t="38141" r="22361" b="22330"/>
          <a:stretch>
            <a:fillRect/>
          </a:stretch>
        </p:blipFill>
        <p:spPr bwMode="auto">
          <a:xfrm>
            <a:off x="918320" y="5490964"/>
            <a:ext cx="4032448" cy="25258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25033" y="8083252"/>
            <a:ext cx="578716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Arial" pitchFamily="34" charset="0"/>
              </a:rPr>
              <a:t>Чтобы улицы стали чище собранный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Arial" pitchFamily="34" charset="0"/>
              </a:rPr>
              <a:t>мусор нужно выбрасывать в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Arial" pitchFamily="34" charset="0"/>
              </a:rPr>
              <a:t>контейнеры,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Arial" pitchFamily="34" charset="0"/>
              </a:rPr>
              <a:t>тогда его отвезут на свалку.</a:t>
            </a:r>
            <a:endParaRPr kumimoji="0" lang="ru-RU" sz="240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687072" y="3834780"/>
            <a:ext cx="35589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Куда девается мусор?</a:t>
            </a:r>
            <a:endParaRPr lang="ru-RU" sz="2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958880" y="4266828"/>
            <a:ext cx="653415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Если что-то нам не жалко, То несём</a:t>
            </a:r>
          </a:p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скорей на свалку. Загрязняют землю, воду. Бытовые все отходы.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4" name="Picture 2" descr="C:\Users\User\Desktop\cbb07f44ca35ee3af8ccecc9b6e3be6f.jpg"/>
          <p:cNvPicPr>
            <a:picLocks noChangeAspect="1" noChangeArrowheads="1"/>
          </p:cNvPicPr>
          <p:nvPr/>
        </p:nvPicPr>
        <p:blipFill>
          <a:blip r:embed="rId5" cstate="print"/>
          <a:srcRect l="6498" t="9615" r="9023" b="19231"/>
          <a:stretch>
            <a:fillRect/>
          </a:stretch>
        </p:blipFill>
        <p:spPr bwMode="auto">
          <a:xfrm>
            <a:off x="7111008" y="5490964"/>
            <a:ext cx="4176464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6318920" y="8083252"/>
            <a:ext cx="626485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Arial" pitchFamily="34" charset="0"/>
              </a:rPr>
              <a:t>На свалке, мусор хранится многие годы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Arial" pitchFamily="34" charset="0"/>
              </a:rPr>
              <a:t>Загрязняя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  <a:cs typeface="Arial" pitchFamily="34" charset="0"/>
              </a:rPr>
              <a:t> 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Arial" pitchFamily="34" charset="0"/>
              </a:rPr>
              <a:t>почву.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  <a:cs typeface="Arial" pitchFamily="34" charset="0"/>
              </a:rPr>
              <a:t> 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Arial" pitchFamily="34" charset="0"/>
              </a:rPr>
              <a:t>Иногда такие отходы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Arial" pitchFamily="34" charset="0"/>
              </a:rPr>
              <a:t>сжигаются, что тоже ухудшает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Arial" pitchFamily="34" charset="0"/>
              </a:rPr>
              <a:t>экологическую обстановку города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Arial" pitchFamily="34" charset="0"/>
              </a:rPr>
              <a:t>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User\Desktop\Гринтим\эмблема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 l="20120" t="18750" r="26416" b="23501"/>
          <a:stretch>
            <a:fillRect/>
          </a:stretch>
        </p:blipFill>
        <p:spPr bwMode="auto">
          <a:xfrm>
            <a:off x="0" y="1"/>
            <a:ext cx="13069888" cy="98298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430488" y="450404"/>
            <a:ext cx="82605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«А всегда ли свалка единственный выход?»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098476"/>
            <a:ext cx="12436731" cy="976824"/>
          </a:xfrm>
          <a:prstGeom prst="rect">
            <a:avLst/>
          </a:prstGeom>
        </p:spPr>
        <p:txBody>
          <a:bodyPr wrap="square" lIns="93461" tIns="46731" rIns="93461" bIns="46731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В нашем городе есть производстве ООО «</a:t>
            </a:r>
            <a:r>
              <a:rPr lang="ru-RU" sz="2800" dirty="0" err="1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Технопрогресс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»</a:t>
            </a:r>
          </a:p>
          <a:p>
            <a:pPr algn="ctr"/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осуществляющих раздельный сбор ТБО </a:t>
            </a:r>
          </a:p>
        </p:txBody>
      </p:sp>
      <p:pic>
        <p:nvPicPr>
          <p:cNvPr id="10" name="Picture 2" descr="C:\Users\User\Downloads\IMG_20190201_114434.jpg"/>
          <p:cNvPicPr>
            <a:picLocks noChangeAspect="1" noChangeArrowheads="1"/>
          </p:cNvPicPr>
          <p:nvPr/>
        </p:nvPicPr>
        <p:blipFill>
          <a:blip r:embed="rId3" cstate="print"/>
          <a:srcRect l="14046" r="6785"/>
          <a:stretch>
            <a:fillRect/>
          </a:stretch>
        </p:blipFill>
        <p:spPr bwMode="auto">
          <a:xfrm>
            <a:off x="1494383" y="3546748"/>
            <a:ext cx="4472113" cy="4248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3" descr="C:\Users\User\Downloads\IMG_20190201_114431.jpg"/>
          <p:cNvPicPr>
            <a:picLocks noChangeAspect="1" noChangeArrowheads="1"/>
          </p:cNvPicPr>
          <p:nvPr/>
        </p:nvPicPr>
        <p:blipFill>
          <a:blip r:embed="rId4" cstate="print"/>
          <a:srcRect l="20020"/>
          <a:stretch>
            <a:fillRect/>
          </a:stretch>
        </p:blipFill>
        <p:spPr bwMode="auto">
          <a:xfrm>
            <a:off x="7111008" y="2394620"/>
            <a:ext cx="4700378" cy="4346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1278360" y="8371284"/>
            <a:ext cx="11161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Собранный раздельно мусор или ненужные вещи можно переработать. Разделённые пластик, стекло и бумага идут на переработку минуя свалок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86272" y="2250604"/>
            <a:ext cx="653415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Рассказали нам о сортировке мусора,</a:t>
            </a:r>
          </a:p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Оказалось на удивление – все очень просто</a:t>
            </a:r>
            <a:endParaRPr lang="ru-RU" sz="2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102896" y="7147148"/>
            <a:ext cx="653415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Теперь мы весь пластик</a:t>
            </a:r>
          </a:p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относим в отдельный контейнер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Гринтим\эмблема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 l="20120" t="18750" r="26416" b="23501"/>
          <a:stretch>
            <a:fillRect/>
          </a:stretch>
        </p:blipFill>
        <p:spPr bwMode="auto">
          <a:xfrm>
            <a:off x="0" y="0"/>
            <a:ext cx="13069888" cy="98298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926432" y="306388"/>
            <a:ext cx="100811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Мусор нужно разделять, чтоб использовать опять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78360" y="954460"/>
            <a:ext cx="102251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Если хочешь быть счастливым Сделать мир вокруг красивым! Не желаешь жить на свалке? Убери в контейнер банки! 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86672" y="1890564"/>
            <a:ext cx="4704407" cy="463707"/>
          </a:xfrm>
          <a:prstGeom prst="rect">
            <a:avLst/>
          </a:prstGeom>
        </p:spPr>
        <p:txBody>
          <a:bodyPr wrap="none" lIns="93461" tIns="46731" rIns="93461" bIns="46731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Учимся распределять отходы</a:t>
            </a:r>
            <a:endParaRPr lang="ru-RU" sz="24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4424" y="2466628"/>
            <a:ext cx="4119800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22976" y="2466628"/>
            <a:ext cx="4119799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58680" y="5634980"/>
            <a:ext cx="4336632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342256" y="8731324"/>
            <a:ext cx="127276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РАЗДЕЛЬНО СОБРАННЫЕ ОТХОДЫ — это НЕ МУСОР, это ВТОРИЧНОЕ СЫРЬЕ, из которого можно получать нужные нам товары, сокращая при этом нагрузку на окружающую среду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08654" y="2293296"/>
            <a:ext cx="4852584" cy="6488188"/>
          </a:xfrm>
        </p:spPr>
      </p:pic>
      <p:pic>
        <p:nvPicPr>
          <p:cNvPr id="4" name="Picture 2" descr="C:\Users\User\Desktop\Гринтим\эмблема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 l="20120" t="18750" r="26416" b="23501"/>
          <a:stretch>
            <a:fillRect/>
          </a:stretch>
        </p:blipFill>
        <p:spPr bwMode="auto">
          <a:xfrm>
            <a:off x="0" y="0"/>
            <a:ext cx="13069888" cy="98298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-377824" y="882452"/>
            <a:ext cx="6616539" cy="1017704"/>
          </a:xfrm>
          <a:prstGeom prst="rect">
            <a:avLst/>
          </a:prstGeom>
        </p:spPr>
        <p:txBody>
          <a:bodyPr wrap="square" lIns="93461" tIns="46731" rIns="93461" bIns="46731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для этого в районах нашего города </a:t>
            </a:r>
          </a:p>
          <a:p>
            <a:pPr algn="ctr"/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нужно установить контейнеры для стекла, </a:t>
            </a:r>
          </a:p>
          <a:p>
            <a:pPr algn="ctr"/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бумаги и пищевых отходов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214464" y="8875340"/>
            <a:ext cx="4852129" cy="709928"/>
          </a:xfrm>
          <a:prstGeom prst="rect">
            <a:avLst/>
          </a:prstGeom>
        </p:spPr>
        <p:txBody>
          <a:bodyPr wrap="square" lIns="93461" tIns="46731" rIns="93461" bIns="46731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строить больше заводов по переработки мусора</a:t>
            </a:r>
            <a:endParaRPr lang="ru-RU" sz="2000" dirty="0"/>
          </a:p>
        </p:txBody>
      </p:sp>
      <p:pic>
        <p:nvPicPr>
          <p:cNvPr id="3074" name="Picture 2" descr="C:\Users\User\Desktop\83ac3d_2431d912c78d4af3888ed81e2f72b370.jpg"/>
          <p:cNvPicPr>
            <a:picLocks noChangeAspect="1" noChangeArrowheads="1"/>
          </p:cNvPicPr>
          <p:nvPr/>
        </p:nvPicPr>
        <p:blipFill>
          <a:blip r:embed="rId4" cstate="print"/>
          <a:srcRect r="18000"/>
          <a:stretch>
            <a:fillRect/>
          </a:stretch>
        </p:blipFill>
        <p:spPr bwMode="auto">
          <a:xfrm>
            <a:off x="3150568" y="5274940"/>
            <a:ext cx="2736304" cy="3584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lum brigh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1493" y="1962572"/>
            <a:ext cx="2800488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3" descr="C:\Users\User\Downloads\IMG-20210317-WA0002.jpg"/>
          <p:cNvPicPr>
            <a:picLocks noChangeAspect="1" noChangeArrowheads="1"/>
          </p:cNvPicPr>
          <p:nvPr/>
        </p:nvPicPr>
        <p:blipFill>
          <a:blip r:embed="rId5" cstate="print">
            <a:lum bright="20000"/>
          </a:blip>
          <a:srcRect/>
          <a:stretch>
            <a:fillRect/>
          </a:stretch>
        </p:blipFill>
        <p:spPr bwMode="auto">
          <a:xfrm>
            <a:off x="7687072" y="1746548"/>
            <a:ext cx="2872899" cy="3635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2" descr="C:\Users\User\Desktop\775192477_w640_h640_bumazhnaya-upakovk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39200" y="5202932"/>
            <a:ext cx="2764380" cy="34607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5670848" y="954460"/>
            <a:ext cx="653415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заменить выдачу </a:t>
            </a:r>
          </a:p>
          <a:p>
            <a:pPr algn="ctr"/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пластиковых пакетов в магазинах</a:t>
            </a:r>
            <a:endParaRPr lang="ru-RU" sz="2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8263136" y="8803332"/>
            <a:ext cx="44101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производить упаковки из бумаги</a:t>
            </a:r>
            <a:endParaRPr lang="ru-RU" sz="20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846312" y="162372"/>
            <a:ext cx="115755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Что можно сделать чтобы выбрасываемого мусора стало меньше?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Гринтим\эмблема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 l="20120" t="18750" r="26416" b="23501"/>
          <a:stretch>
            <a:fillRect/>
          </a:stretch>
        </p:blipFill>
        <p:spPr bwMode="auto">
          <a:xfrm>
            <a:off x="0" y="1"/>
            <a:ext cx="13069888" cy="98298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520744" y="417829"/>
            <a:ext cx="6887130" cy="535678"/>
          </a:xfrm>
          <a:prstGeom prst="rect">
            <a:avLst/>
          </a:prstGeom>
        </p:spPr>
        <p:txBody>
          <a:bodyPr wrap="none" lIns="93461" tIns="46731" rIns="93461" bIns="46731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Что МЫ можем сделать с мусором?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06542" y="1081331"/>
            <a:ext cx="6534944" cy="882292"/>
          </a:xfrm>
          <a:prstGeom prst="rect">
            <a:avLst/>
          </a:prstGeom>
        </p:spPr>
        <p:txBody>
          <a:bodyPr lIns="93461" tIns="46731" rIns="93461" bIns="46731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Изготовление нетрадиционных пособий для физкультурного уголка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0059" y="8306135"/>
            <a:ext cx="3528821" cy="1276174"/>
          </a:xfrm>
          <a:prstGeom prst="rect">
            <a:avLst/>
          </a:prstGeom>
        </p:spPr>
        <p:txBody>
          <a:bodyPr wrap="square" lIns="93461" tIns="46731" rIns="93461" bIns="46731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Изготовление 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поделок для оформления группы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87910" y="4472566"/>
            <a:ext cx="6534944" cy="882292"/>
          </a:xfrm>
          <a:prstGeom prst="rect">
            <a:avLst/>
          </a:prstGeom>
        </p:spPr>
        <p:txBody>
          <a:bodyPr lIns="93461" tIns="46731" rIns="93461" bIns="46731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Изготовление макета по ПДД из бросового материала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146" name="Picture 2" descr="C:\Users\User\Downloads\IMG_20210317_1445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70116" y="1302499"/>
            <a:ext cx="4216431" cy="30581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82815" y="2113446"/>
            <a:ext cx="4321631" cy="4333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8422586" y="6116415"/>
            <a:ext cx="4037902" cy="26669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User\Downloads\IMG_20210325_1053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67359" y="5430957"/>
            <a:ext cx="2573098" cy="4054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C:\Users\User\Downloads\IMG_20210325_10554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41295" y="6610518"/>
            <a:ext cx="2131996" cy="2850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1001</TotalTime>
  <Words>782</Words>
  <Application>Microsoft Office PowerPoint</Application>
  <PresentationFormat>Произвольный</PresentationFormat>
  <Paragraphs>97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93</cp:revision>
  <dcterms:created xsi:type="dcterms:W3CDTF">2021-03-16T10:53:09Z</dcterms:created>
  <dcterms:modified xsi:type="dcterms:W3CDTF">2021-03-31T06:26:32Z</dcterms:modified>
</cp:coreProperties>
</file>