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9" r:id="rId3"/>
    <p:sldId id="271" r:id="rId4"/>
    <p:sldId id="258" r:id="rId5"/>
    <p:sldId id="272" r:id="rId6"/>
    <p:sldId id="260" r:id="rId7"/>
    <p:sldId id="273" r:id="rId8"/>
    <p:sldId id="261" r:id="rId9"/>
    <p:sldId id="283" r:id="rId10"/>
    <p:sldId id="267" r:id="rId11"/>
    <p:sldId id="274" r:id="rId12"/>
    <p:sldId id="268" r:id="rId13"/>
    <p:sldId id="269" r:id="rId14"/>
    <p:sldId id="270" r:id="rId15"/>
    <p:sldId id="278" r:id="rId16"/>
    <p:sldId id="275" r:id="rId17"/>
    <p:sldId id="279" r:id="rId18"/>
    <p:sldId id="280" r:id="rId19"/>
    <p:sldId id="281" r:id="rId20"/>
    <p:sldId id="276" r:id="rId21"/>
    <p:sldId id="282" r:id="rId22"/>
    <p:sldId id="277" r:id="rId2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85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199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defRPr sz="8800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4800600"/>
            <a:ext cx="6858000" cy="914400"/>
          </a:xfrm>
        </p:spPr>
        <p:txBody>
          <a:bodyPr/>
          <a:lstStyle>
            <a:lvl1pPr marL="0" indent="0" algn="l">
              <a:buNone/>
              <a:defRPr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D056B-C860-4B45-A4B3-A332F0BDFF31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264174FF-6F2D-4387-8483-8A9841476B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A5F2502-3D8F-4B9C-B210-D47AAA96B03C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979D0E-AAB7-4A2E-9166-4A734C39FAC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B2F5CE-3658-447A-ADF2-D0ACFFF53905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8BAE54-E9AF-4B07-8BF4-FC6C6384DC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1DC065-77A4-4234-9646-A369F11304EE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C11CB2-9A42-4A1B-AB34-81B44E34E06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447800"/>
            <a:ext cx="7772400" cy="4321175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defRPr sz="8800" b="0" cap="all" spc="-80" baseline="0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28601"/>
            <a:ext cx="7772400" cy="1066800"/>
          </a:xfrm>
        </p:spPr>
        <p:txBody>
          <a:bodyPr anchor="b"/>
          <a:lstStyle>
            <a:lvl1pPr marL="0" indent="0">
              <a:buNone/>
              <a:defRPr sz="2000" b="0" cap="all" spc="12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03AA42-0D87-4331-A86F-581A5AE2FFEF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728CF4-C8E3-4B4C-B4B6-05B26217501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3068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90160" y="1574800"/>
            <a:ext cx="329184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41322-637D-4515-A99A-F8F7B1C7EAF9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23092B-C50E-4952-A0D2-164976C193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27632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sz="1800" b="0" cap="all" spc="100" baseline="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27632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93208" y="1572768"/>
            <a:ext cx="3291840" cy="639762"/>
          </a:xfrm>
        </p:spPr>
        <p:txBody>
          <a:bodyPr anchor="b">
            <a:noAutofit/>
          </a:bodyPr>
          <a:lstStyle>
            <a:lvl1pPr marL="0" indent="0">
              <a:buNone/>
              <a:defRPr lang="en-US" sz="1800" b="0" kern="1200" cap="all" spc="100" baseline="0" dirty="0" smtClean="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93208" y="2259366"/>
            <a:ext cx="3291840" cy="38404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E4975-1723-4E54-9F10-14AE0C887A20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0E5557-9FF7-4F29-94FF-A8CCE26EB8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198E26-5AC5-4F02-863D-2F5372B2DA12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C783C6-71AF-42D2-9C33-2FE9215984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873E48-B101-46EA-989F-76625F9BE593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AF0928-F4F3-428D-B413-68093CC6D40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00200"/>
            <a:ext cx="5111750" cy="44805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600200"/>
            <a:ext cx="3008313" cy="4480560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D5BD-E534-4481-B0E0-6BF932B848A2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A13D76-6905-4E84-8D60-11E86032B7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8"/>
          <p:cNvSpPr/>
          <p:nvPr/>
        </p:nvSpPr>
        <p:spPr>
          <a:xfrm>
            <a:off x="9001125" y="4846638"/>
            <a:ext cx="142875" cy="201136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tangle 9"/>
          <p:cNvSpPr/>
          <p:nvPr/>
        </p:nvSpPr>
        <p:spPr>
          <a:xfrm>
            <a:off x="9001125" y="0"/>
            <a:ext cx="142875" cy="48466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-1" y="0"/>
            <a:ext cx="9000877" cy="4846320"/>
          </a:xfrm>
          <a:solidFill>
            <a:schemeClr val="bg1">
              <a:lumMod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715000"/>
            <a:ext cx="8153400" cy="457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457200" y="4953000"/>
            <a:ext cx="8153400" cy="762000"/>
          </a:xfrm>
        </p:spPr>
        <p:txBody>
          <a:bodyPr anchor="t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3C0E0D-14D9-4FE5-A568-28580FDA1768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9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B28A3261-84BF-44FC-905B-971B4A74A0B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5791200" cy="1371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752600"/>
            <a:ext cx="7620000" cy="437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172200"/>
            <a:ext cx="3429000" cy="304800"/>
          </a:xfrm>
          <a:prstGeom prst="rect">
            <a:avLst/>
          </a:prstGeom>
        </p:spPr>
        <p:txBody>
          <a:bodyPr vert="horz" lIns="91440" tIns="45720" rIns="91440" bIns="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 smtClean="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BA86CD9-A94A-42E7-B528-03072945E26F}" type="datetimeFigureOut">
              <a:rPr lang="ru-RU"/>
              <a:pPr>
                <a:defRPr/>
              </a:pPr>
              <a:t>10.11.2020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200" y="6492875"/>
            <a:ext cx="3429000" cy="284163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 rot="16200000">
            <a:off x="8227219" y="5885656"/>
            <a:ext cx="13160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2400" b="1" smtClean="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2C26BD4-5A11-423C-A3DB-2FC54B1160A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9001125" y="0"/>
            <a:ext cx="142875" cy="1371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9001125" y="1371600"/>
            <a:ext cx="142875" cy="54864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3" r:id="rId9"/>
    <p:sldLayoutId id="2147483730" r:id="rId10"/>
    <p:sldLayoutId id="2147483731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3600" kern="1200" cap="all" spc="-6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 Black" pitchFamily="34" charset="0"/>
        </a:defRPr>
      </a:lvl9pPr>
    </p:titleStyle>
    <p:bodyStyle>
      <a:lvl1pPr algn="l" rtl="0" fontAlgn="base">
        <a:spcBef>
          <a:spcPct val="20000"/>
        </a:spcBef>
        <a:spcAft>
          <a:spcPts val="600"/>
        </a:spcAft>
        <a:buFont typeface="Arial" charset="0"/>
        <a:defRPr sz="20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563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Clr>
          <a:schemeClr val="tx2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228600"/>
            <a:ext cx="7772400" cy="4572000"/>
          </a:xfrm>
        </p:spPr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sz="3200" dirty="0" smtClean="0"/>
              <a:t>«Бдительность </a:t>
            </a:r>
            <a:r>
              <a:rPr lang="ru-RU" sz="3200" dirty="0"/>
              <a:t>и </a:t>
            </a:r>
            <a:r>
              <a:rPr lang="ru-RU" sz="3200" dirty="0" smtClean="0"/>
              <a:t>безопасность» ( улучшение </a:t>
            </a:r>
            <a:r>
              <a:rPr lang="ru-RU" sz="3200" dirty="0"/>
              <a:t>информированности граждан о возможных фактах проявления экстремизма и </a:t>
            </a:r>
            <a:r>
              <a:rPr lang="ru-RU" sz="3200" dirty="0" smtClean="0"/>
              <a:t>терроризма, и действиях в подобных ситуациях). 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z="1800" cap="none" smtClean="0"/>
              <a:t>ВЫПОЛНИЛ: МИХАЙЛОВ ДМИТРИЙ</a:t>
            </a:r>
            <a:r>
              <a:rPr lang="ru-RU" sz="1800" cap="none" smtClean="0">
                <a:latin typeface="Arial" charset="0"/>
              </a:rPr>
              <a:t>, ученик 8 «А» класса Лицея № 7 им. А.А.Лагуткина. г.Берёзовский.</a:t>
            </a:r>
          </a:p>
          <a:p>
            <a:pPr>
              <a:lnSpc>
                <a:spcPct val="80000"/>
              </a:lnSpc>
            </a:pPr>
            <a:r>
              <a:rPr lang="ru-RU" sz="1800" b="1" cap="none" smtClean="0">
                <a:latin typeface="Arial" charset="0"/>
              </a:rPr>
              <a:t>РУКОВОДИТЕЛЬ</a:t>
            </a:r>
            <a:r>
              <a:rPr lang="ru-RU" sz="1800" cap="none" smtClean="0">
                <a:latin typeface="Arial" charset="0"/>
              </a:rPr>
              <a:t> Авдеева М.В., учитель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000" b="1" cap="none" smtClean="0"/>
              <a:t>Ксенофобия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400" b="0" smtClean="0"/>
              <a:t>Ещё одно страшное понятие «Ксенофобия», которое, к сожалению, вошло в нашу жизнь. </a:t>
            </a:r>
          </a:p>
          <a:p>
            <a:pPr>
              <a:lnSpc>
                <a:spcPct val="90000"/>
              </a:lnSpc>
            </a:pPr>
            <a:r>
              <a:rPr lang="ru-RU" sz="2400" b="0" smtClean="0"/>
              <a:t>Это негативное, эмоционально насыщенное, иррациональное по  своей  природе отношение  субъекта  к  определенным  человеческим общностям  и  их  отдельным  представителям –«чужакам»,  «иным»,  «не нашим».  Она  проявляется  в  соответствующих  социальных  установках субъекта, предрассудках, предубеждениях, социальных стереотипах, а также в его мировоззрении. Это агрессивное поведение молодежи в отношении «чужих», обоснованное враждебными установками</a:t>
            </a:r>
            <a:r>
              <a:rPr lang="ru-RU" b="0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2636838"/>
            <a:ext cx="4321175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7" name="Picture 5" descr="Xenophobia%2BPaballo%2BSeipei"/>
          <p:cNvPicPr>
            <a:picLocks noChangeAspect="1" noChangeArrowheads="1"/>
          </p:cNvPicPr>
          <p:nvPr/>
        </p:nvPicPr>
        <p:blipFill>
          <a:blip r:embed="rId3"/>
          <a:srcRect r="31348"/>
          <a:stretch>
            <a:fillRect/>
          </a:stretch>
        </p:blipFill>
        <p:spPr bwMode="auto">
          <a:xfrm>
            <a:off x="179388" y="1052513"/>
            <a:ext cx="4968875" cy="3627437"/>
          </a:xfrm>
          <a:prstGeom prst="rect">
            <a:avLst/>
          </a:prstGeom>
          <a:noFill/>
        </p:spPr>
      </p:pic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611188" y="4941888"/>
            <a:ext cx="33829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Ксенофобия</a:t>
            </a:r>
          </a:p>
        </p:txBody>
      </p:sp>
      <p:sp>
        <p:nvSpPr>
          <p:cNvPr id="23559" name="Rectangle 7"/>
          <p:cNvSpPr>
            <a:spLocks noChangeArrowheads="1"/>
          </p:cNvSpPr>
          <p:nvPr/>
        </p:nvSpPr>
        <p:spPr bwMode="auto">
          <a:xfrm>
            <a:off x="6516688" y="1916113"/>
            <a:ext cx="104457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b="1">
                <a:solidFill>
                  <a:schemeClr val="tx2"/>
                </a:solidFill>
              </a:rPr>
              <a:t>Дружба</a:t>
            </a:r>
          </a:p>
        </p:txBody>
      </p:sp>
      <p:sp>
        <p:nvSpPr>
          <p:cNvPr id="2" name="Заголовок 1"/>
          <p:cNvSpPr>
            <a:spLocks/>
          </p:cNvSpPr>
          <p:nvPr/>
        </p:nvSpPr>
        <p:spPr bwMode="auto">
          <a:xfrm>
            <a:off x="755650" y="0"/>
            <a:ext cx="5791200" cy="765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ru-RU" sz="4000" b="1">
                <a:solidFill>
                  <a:schemeClr val="tx2"/>
                </a:solidFill>
                <a:latin typeface="Arial Black" pitchFamily="34" charset="0"/>
              </a:rPr>
              <a:t>Альтернатива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cap="none" smtClean="0"/>
              <a:t>Ксенофобия</a:t>
            </a:r>
          </a:p>
        </p:txBody>
      </p:sp>
      <p:sp>
        <p:nvSpPr>
          <p:cNvPr id="2457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0" smtClean="0"/>
              <a:t>Наиболее известные проявления ксенофобии и экстремизма –случаи насилия и  агрессии,  направленные  против  лиц  иной  этнической  принадлежности. Особенностью  подобных  действий  является  то,  что  чаще  всего  в  их совершении участвует молодежь и это вызывает беспокойство. Характерная  черта  современного  молодежного  экстремизма -рост масштабности,  жестокости,  навязывание  своих  принципов  оппонентам, стремление к общественному резонансу путем устрашения населения.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Как обезопасить себя?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288" y="1557338"/>
            <a:ext cx="7931150" cy="5111750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ru-RU" smtClean="0"/>
              <a:t>Общие рекомендации</a:t>
            </a:r>
            <a:r>
              <a:rPr lang="ru-RU" b="0" smtClean="0"/>
              <a:t> по профилактике могут быть следующие: </a:t>
            </a:r>
          </a:p>
          <a:p>
            <a:pPr>
              <a:lnSpc>
                <a:spcPct val="80000"/>
              </a:lnSpc>
            </a:pPr>
            <a:r>
              <a:rPr lang="ru-RU" b="0" smtClean="0"/>
              <a:t>-следует  относить профилактику  ксенофобии  и  нетерпимости  в молодежной  среде  в  число приоритетов  молодежной  политики  и молодежной работы на всех уровнях, выделив для этого направления деятельности   соответствующее   ресурсное,   методическое, информационное и экспертное обеспечение; </a:t>
            </a:r>
          </a:p>
          <a:p>
            <a:pPr>
              <a:lnSpc>
                <a:spcPct val="80000"/>
              </a:lnSpc>
            </a:pPr>
            <a:r>
              <a:rPr lang="ru-RU" b="0" smtClean="0"/>
              <a:t>-следует стимулировать поиск и разработку инновационных методик и социальных  технологий  в  сфере  противостояния  ксенофобии  и нетерпимости  в  молодежной  среде,  в  том  числе  адаптацию  к российским условиям лучшего международного опыта в этой сфере;</a:t>
            </a:r>
          </a:p>
          <a:p>
            <a:pPr>
              <a:lnSpc>
                <a:spcPct val="80000"/>
              </a:lnSpc>
            </a:pPr>
            <a:r>
              <a:rPr lang="ru-RU" b="0" smtClean="0"/>
              <a:t>- рекомендуется проводить  постоянный  мониторинг  ситуации  с ксенофобией  и  нетерпимостью  в  молодежной  среде,  активностью радикально-националистических групп и учитывать полученные в ходе него  данные  при  планировании  текущей  деятельности,  разработке программ и комплекса мероприятий в этой сфере;</a:t>
            </a:r>
          </a:p>
          <a:p>
            <a:pPr>
              <a:lnSpc>
                <a:spcPct val="80000"/>
              </a:lnSpc>
            </a:pPr>
            <a:r>
              <a:rPr lang="ru-RU" sz="800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cap="none" smtClean="0"/>
              <a:t>Что предпринять?</a:t>
            </a:r>
          </a:p>
        </p:txBody>
      </p:sp>
      <p:sp>
        <p:nvSpPr>
          <p:cNvPr id="2662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b="0" smtClean="0"/>
              <a:t>-необходимо  предусматривать меры  по  ресурсной,  методической, информационной  и  экспертной  поддержке  инициатив  и  проектов общественных  организаций,  занимающихся  противостоянием ксенофобии и нетерпимости в молодежной среде; </a:t>
            </a:r>
          </a:p>
          <a:p>
            <a:r>
              <a:rPr lang="ru-RU" sz="2400" b="0" smtClean="0"/>
              <a:t>-стараться содействовать диалогу и совместным действиям различных этнических,  религиозных  и  культурных  общностей  в  борьбе  с нетерпимостью, в том числе, использовать потенциал неагрессивных молодежных субкультур</a:t>
            </a:r>
            <a:r>
              <a:rPr lang="ru-RU" b="0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Picture 2"/>
          <p:cNvPicPr>
            <a:picLocks noChangeAspect="1" noChangeArrowheads="1"/>
          </p:cNvPicPr>
          <p:nvPr/>
        </p:nvPicPr>
        <p:blipFill>
          <a:blip r:embed="rId2"/>
          <a:srcRect l="17892" t="15347" b="4861"/>
          <a:stretch>
            <a:fillRect/>
          </a:stretch>
        </p:blipFill>
        <p:spPr bwMode="auto">
          <a:xfrm>
            <a:off x="611188" y="1196975"/>
            <a:ext cx="8093075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/>
          </p:cNvSpPr>
          <p:nvPr/>
        </p:nvSpPr>
        <p:spPr bwMode="auto">
          <a:xfrm>
            <a:off x="971550" y="549275"/>
            <a:ext cx="6769100" cy="61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r>
              <a:rPr lang="ru-RU" sz="3600">
                <a:solidFill>
                  <a:schemeClr val="tx2"/>
                </a:solidFill>
                <a:latin typeface="Arial Black" pitchFamily="34" charset="0"/>
              </a:rPr>
              <a:t>Будем же осторожны! Несколько советов.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950" y="260350"/>
            <a:ext cx="4319588" cy="3275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4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88" y="188913"/>
            <a:ext cx="8280400" cy="6435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Актуальность проблемы</a:t>
            </a:r>
          </a:p>
        </p:txBody>
      </p:sp>
      <p:sp>
        <p:nvSpPr>
          <p:cNvPr id="14338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smtClean="0"/>
              <a:t>Мы живём в обществе и связаны с ним тысячами нитей. К сожалению, сегодня в молодежной среде происходит распространение методов терроризма и вандализма, направленных на дестабилизацию обстановки в стране и регионе.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6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9233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4213" y="765175"/>
            <a:ext cx="7488237" cy="5111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428437">
            <a:off x="330200" y="1177925"/>
            <a:ext cx="8048625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/>
              <a:t>Понятие терроризм и экстремизм </a:t>
            </a:r>
          </a:p>
        </p:txBody>
      </p:sp>
      <p:sp>
        <p:nvSpPr>
          <p:cNvPr id="16386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400" smtClean="0"/>
              <a:t>В конце 20-го и начале 21-го века в жизнь молодой России вошли такие уродливые явления – терроризм и экстремизм. Средства массовой информации пестрят заголовками, напоминающими сводки с полей сражений. На самом деле так оно и есть: терроризм уже давно объявил войну миру. Понятия «теракт», «террорист – смертник», «пояс шахида», «захват заложников» и т.д. стали неотъемлемой частью современного мира. Часто жертвами терроризма становятся невинные люди, среди которых есть и дети.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787900" y="836613"/>
            <a:ext cx="3600450" cy="4735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0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62000" y="836613"/>
            <a:ext cx="4170363" cy="471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cap="none" smtClean="0"/>
              <a:t>Молодежь и экстремизм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ru-RU" sz="2800" b="0" smtClean="0"/>
              <a:t>Под влиянием социальных, политических, экономических и иных факторов, наиболее подверженных влиянию, в молодежной среде легче формируются радикальные взгляды и убеждения. Таким образом, молодые граждане пополняют ряды экстремистских и террористических организаций, которые активно используют российскую молодежь в своих политических интересах</a:t>
            </a:r>
            <a:r>
              <a:rPr lang="ru-RU" b="0" smtClean="0"/>
              <a:t>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00113" y="908050"/>
            <a:ext cx="7272337" cy="4897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4000" b="1" cap="none" smtClean="0"/>
              <a:t>Экстремистские ресурсы</a:t>
            </a:r>
          </a:p>
        </p:txBody>
      </p:sp>
      <p:sp>
        <p:nvSpPr>
          <p:cNvPr id="20482" name="Объект 2"/>
          <p:cNvSpPr>
            <a:spLocks noGrp="1"/>
          </p:cNvSpPr>
          <p:nvPr>
            <p:ph idx="1"/>
          </p:nvPr>
        </p:nvSpPr>
        <p:spPr>
          <a:xfrm>
            <a:off x="468313" y="1773238"/>
            <a:ext cx="7620000" cy="4373562"/>
          </a:xfrm>
        </p:spPr>
        <p:txBody>
          <a:bodyPr/>
          <a:lstStyle/>
          <a:p>
            <a:r>
              <a:rPr lang="ru-RU" sz="2800" b="0" smtClean="0"/>
              <a:t>Экстремистские ресурсы широко используют средства психологической войны, в том числе дезинформацию, запугивание, манипуляцию общественным сознанием, подмену понятий и фактов. На интернет- ресурсах террористических организаций освещается психологический ущерб, наносимый государствам-объектам атаки в результате терактов.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/>
          </p:cNvSpPr>
          <p:nvPr>
            <p:ph type="title"/>
          </p:nvPr>
        </p:nvSpPr>
        <p:spPr bwMode="auto">
          <a:noFill/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r>
              <a:rPr lang="ru-RU" sz="3200" cap="none" smtClean="0"/>
              <a:t>Что мы можем сопоставить зкстремизму?</a:t>
            </a:r>
          </a:p>
        </p:txBody>
      </p:sp>
      <p:sp>
        <p:nvSpPr>
          <p:cNvPr id="3789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ru-RU" smtClean="0"/>
              <a:t>Толерантность</a:t>
            </a:r>
          </a:p>
          <a:p>
            <a:pPr>
              <a:buFontTx/>
              <a:buChar char="-"/>
            </a:pPr>
            <a:r>
              <a:rPr lang="ru-RU" smtClean="0"/>
              <a:t> Сопереживание</a:t>
            </a:r>
          </a:p>
          <a:p>
            <a:pPr>
              <a:buFontTx/>
              <a:buChar char="-"/>
            </a:pPr>
            <a:r>
              <a:rPr lang="ru-RU" smtClean="0"/>
              <a:t> Сочувствие</a:t>
            </a:r>
          </a:p>
          <a:p>
            <a:pPr>
              <a:buFontTx/>
              <a:buChar char="-"/>
            </a:pPr>
            <a:r>
              <a:rPr lang="ru-RU" smtClean="0"/>
              <a:t> Сотрудничество</a:t>
            </a:r>
          </a:p>
          <a:p>
            <a:pPr>
              <a:buFontTx/>
              <a:buChar char="-"/>
            </a:pPr>
            <a:r>
              <a:rPr lang="ru-RU" smtClean="0"/>
              <a:t> Дружба</a:t>
            </a:r>
          </a:p>
          <a:p>
            <a:pPr>
              <a:buFontTx/>
              <a:buChar char="-"/>
            </a:pPr>
            <a:r>
              <a:rPr lang="ru-RU" smtClean="0"/>
              <a:t> Любовь</a:t>
            </a:r>
          </a:p>
          <a:p>
            <a:pPr>
              <a:buFontTx/>
              <a:buChar char="-"/>
            </a:pPr>
            <a:r>
              <a:rPr lang="ru-RU" smtClean="0"/>
              <a:t> Знание</a:t>
            </a:r>
          </a:p>
          <a:p>
            <a:pPr>
              <a:buFontTx/>
              <a:buChar char="-"/>
            </a:pPr>
            <a:r>
              <a:rPr lang="ru-RU" smtClean="0"/>
              <a:t> Профессионализм</a:t>
            </a:r>
          </a:p>
          <a:p>
            <a:pPr>
              <a:buFontTx/>
              <a:buChar char="-"/>
            </a:pPr>
            <a:endParaRPr lang="ru-RU" smtClean="0"/>
          </a:p>
          <a:p>
            <a:endParaRPr lang="ru-RU" smtClean="0"/>
          </a:p>
        </p:txBody>
      </p:sp>
      <p:pic>
        <p:nvPicPr>
          <p:cNvPr id="37893" name="Picture 5" descr="8ba7cdf3a089979ac9d348bf98f823d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51275" y="1412875"/>
            <a:ext cx="4968875" cy="49625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Главная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лавная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250000"/>
              </a:schemeClr>
            </a:gs>
            <a:gs pos="35000">
              <a:schemeClr val="phClr">
                <a:tint val="47000"/>
                <a:satMod val="275000"/>
              </a:schemeClr>
            </a:gs>
            <a:gs pos="100000">
              <a:schemeClr val="phClr">
                <a:tint val="25000"/>
                <a:satMod val="300000"/>
              </a:schemeClr>
            </a:gs>
          </a:gsLst>
          <a:lin ang="16200000" scaled="1"/>
        </a:gradFill>
        <a:solidFill>
          <a:schemeClr val="phClr">
            <a:satMod val="110000"/>
          </a:schemeClr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4127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9999" dist="23000" algn="bl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19050" algn="bl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l"/>
          </a:scene3d>
          <a:sp3d prstMaterial="plastic">
            <a:bevelT w="38100" h="31750"/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6000"/>
              </a:schemeClr>
              <a:schemeClr val="phClr">
                <a:shade val="94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84000"/>
                <a:satMod val="110000"/>
              </a:schemeClr>
            </a:gs>
            <a:gs pos="44000">
              <a:schemeClr val="phClr">
                <a:tint val="93000"/>
                <a:satMod val="115000"/>
              </a:schemeClr>
            </a:gs>
            <a:gs pos="100000">
              <a:schemeClr val="phClr">
                <a:tint val="100000"/>
                <a:shade val="59000"/>
                <a:satMod val="120000"/>
              </a:schemeClr>
            </a:gs>
          </a:gsLst>
          <a:path path="circle">
            <a:fillToRect l="40000" t="60000" r="60000" b="4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Essential</Template>
  <TotalTime>382</TotalTime>
  <Words>506</Words>
  <Application>Microsoft Office PowerPoint</Application>
  <PresentationFormat>Экран (4:3)</PresentationFormat>
  <Paragraphs>38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Шаблон оформления</vt:lpstr>
      </vt:variant>
      <vt:variant>
        <vt:i4>3</vt:i4>
      </vt:variant>
      <vt:variant>
        <vt:lpstr>Заголовки слайдов</vt:lpstr>
      </vt:variant>
      <vt:variant>
        <vt:i4>22</vt:i4>
      </vt:variant>
    </vt:vector>
  </HeadingPairs>
  <TitlesOfParts>
    <vt:vector size="28" baseType="lpstr">
      <vt:lpstr>Arial</vt:lpstr>
      <vt:lpstr>Arial Black</vt:lpstr>
      <vt:lpstr>Calibri</vt:lpstr>
      <vt:lpstr>Главная</vt:lpstr>
      <vt:lpstr>Главная</vt:lpstr>
      <vt:lpstr>Главная</vt:lpstr>
      <vt:lpstr>«БДИТЕЛЬНОСТЬ И БЕЗОПАСНОСТЬ» ( УЛУЧШЕНИЕ ИНФОРМИРОВАННОСТИ ГРАЖДАН О ВОЗМОЖНЫХ ФАКТАХ ПРОЯВЛЕНИЯ ЭКСТРЕМИЗМА И ТЕРРОРИЗМА, И ДЕЙСТВИЯХ В ПОДОБНЫХ СИТУАЦИЯХ). </vt:lpstr>
      <vt:lpstr>АКТУАЛЬНОСТЬ ПРОБЛЕМЫ</vt:lpstr>
      <vt:lpstr>Слайд 3</vt:lpstr>
      <vt:lpstr>ПОНЯТИЕ ТЕРРОРИЗМ И ЭКСТРЕМИЗМ </vt:lpstr>
      <vt:lpstr>Слайд 5</vt:lpstr>
      <vt:lpstr>Молодежь и экстремизм</vt:lpstr>
      <vt:lpstr>Слайд 7</vt:lpstr>
      <vt:lpstr>Экстремистские ресурсы</vt:lpstr>
      <vt:lpstr>Что мы можем сопоставить зкстремизму?</vt:lpstr>
      <vt:lpstr>Ксенофобия</vt:lpstr>
      <vt:lpstr>Слайд 11</vt:lpstr>
      <vt:lpstr>Ксенофобия</vt:lpstr>
      <vt:lpstr>КАК ОБЕЗОПАСИТЬ СЕБЯ?</vt:lpstr>
      <vt:lpstr>Что предпринять?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</dc:title>
  <dc:creator>Home</dc:creator>
  <cp:lastModifiedBy>Марина</cp:lastModifiedBy>
  <cp:revision>31</cp:revision>
  <dcterms:created xsi:type="dcterms:W3CDTF">2020-11-07T16:41:44Z</dcterms:created>
  <dcterms:modified xsi:type="dcterms:W3CDTF">2020-11-09T19:31:21Z</dcterms:modified>
</cp:coreProperties>
</file>