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71" r:id="rId4"/>
    <p:sldId id="258" r:id="rId5"/>
    <p:sldId id="272" r:id="rId6"/>
    <p:sldId id="260" r:id="rId7"/>
    <p:sldId id="273" r:id="rId8"/>
    <p:sldId id="261" r:id="rId9"/>
    <p:sldId id="283" r:id="rId10"/>
    <p:sldId id="267" r:id="rId11"/>
    <p:sldId id="274" r:id="rId12"/>
    <p:sldId id="268" r:id="rId13"/>
    <p:sldId id="269" r:id="rId14"/>
    <p:sldId id="270" r:id="rId15"/>
    <p:sldId id="278" r:id="rId16"/>
    <p:sldId id="275" r:id="rId17"/>
    <p:sldId id="279" r:id="rId18"/>
    <p:sldId id="280" r:id="rId19"/>
    <p:sldId id="281" r:id="rId20"/>
    <p:sldId id="276" r:id="rId21"/>
    <p:sldId id="282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056B-C860-4B45-A4B3-A332F0BDFF31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4174FF-6F2D-4387-8483-8A9841476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2502-3D8F-4B9C-B210-D47AAA96B03C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9D0E-AAB7-4A2E-9166-4A734C39F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F5CE-3658-447A-ADF2-D0ACFFF53905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AE54-E9AF-4B07-8BF4-FC6C6384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C065-77A4-4234-9646-A369F11304EE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1CB2-9A42-4A1B-AB34-81B44E34E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AA42-0D87-4331-A86F-581A5AE2FFEF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8CF4-C8E3-4B4C-B4B6-05B26217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1322-637D-4515-A99A-F8F7B1C7EAF9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092B-C50E-4952-A0D2-164976C19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4975-1723-4E54-9F10-14AE0C887A20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5557-9FF7-4F29-94FF-A8CCE26EB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8E26-5AC5-4F02-863D-2F5372B2DA12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83C6-71AF-42D2-9C33-2FE921598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3E48-B101-46EA-989F-76625F9BE593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0928-F4F3-428D-B413-68093CC6D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D5BD-E534-4481-B0E0-6BF932B848A2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3D76-6905-4E84-8D60-11E86032B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0E0D-14D9-4FE5-A568-28580FDA1768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8A3261-84BF-44FC-905B-971B4A74A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A86CD9-A94A-42E7-B528-03072945E26F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26BD4-5A11-423C-A3DB-2FC54B116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3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«Бдительность </a:t>
            </a:r>
            <a:r>
              <a:rPr lang="ru-RU" sz="3200" dirty="0"/>
              <a:t>и </a:t>
            </a:r>
            <a:r>
              <a:rPr lang="ru-RU" sz="3200" dirty="0" smtClean="0"/>
              <a:t>безопасность» ( улучшение </a:t>
            </a:r>
            <a:r>
              <a:rPr lang="ru-RU" sz="3200" dirty="0"/>
              <a:t>информированности граждан о возможных фактах проявления экстремизма и </a:t>
            </a:r>
            <a:r>
              <a:rPr lang="ru-RU" sz="3200" dirty="0" smtClean="0"/>
              <a:t>терроризма, и действиях в подобных ситуациях).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cap="none" smtClean="0"/>
              <a:t>ВЫПОЛНИЛ: МИХАЙЛОВ ДМИТРИЙ</a:t>
            </a:r>
            <a:r>
              <a:rPr lang="ru-RU" sz="1800" cap="none" smtClean="0">
                <a:latin typeface="Arial" charset="0"/>
              </a:rPr>
              <a:t>, ученик 8 «А» класса Лицея № 7 им. А.А.Лагуткина. г.Берёзовский.</a:t>
            </a:r>
          </a:p>
          <a:p>
            <a:pPr>
              <a:lnSpc>
                <a:spcPct val="80000"/>
              </a:lnSpc>
            </a:pPr>
            <a:r>
              <a:rPr lang="ru-RU" sz="1800" b="1" cap="none" smtClean="0">
                <a:latin typeface="Arial" charset="0"/>
              </a:rPr>
              <a:t>РУКОВОДИТЕЛЬ</a:t>
            </a:r>
            <a:r>
              <a:rPr lang="ru-RU" sz="1800" cap="none" smtClean="0">
                <a:latin typeface="Arial" charset="0"/>
              </a:rPr>
              <a:t> Авдеева М.В., учитель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b="1" cap="none" smtClean="0"/>
              <a:t>Ксенофобия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0" smtClean="0"/>
              <a:t>Ещё одно страшное понятие «Ксенофобия», которое, к сожалению, вошло в нашу жизнь. </a:t>
            </a:r>
          </a:p>
          <a:p>
            <a:pPr>
              <a:lnSpc>
                <a:spcPct val="90000"/>
              </a:lnSpc>
            </a:pPr>
            <a:r>
              <a:rPr lang="ru-RU" sz="2400" b="0" smtClean="0"/>
              <a:t>Это негативное, эмоционально насыщенное, иррациональное по  своей  природе отношение  субъекта  к  определенным  человеческим общностям  и  их  отдельным  представителям –«чужакам»,  «иным»,  «не нашим».  Она  проявляется  в  соответствующих  социальных  установках субъекта, предрассудках, предубеждениях, социальных стереотипах, а также в его мировоззрении. Это агрессивное поведение молодежи в отношении «чужих», обоснованное враждебными установками</a:t>
            </a:r>
            <a:r>
              <a:rPr lang="ru-RU" b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36838"/>
            <a:ext cx="4321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Xenophobia%2BPaballo%2BSeipei"/>
          <p:cNvPicPr>
            <a:picLocks noChangeAspect="1" noChangeArrowheads="1"/>
          </p:cNvPicPr>
          <p:nvPr/>
        </p:nvPicPr>
        <p:blipFill>
          <a:blip r:embed="rId3"/>
          <a:srcRect r="31348"/>
          <a:stretch>
            <a:fillRect/>
          </a:stretch>
        </p:blipFill>
        <p:spPr bwMode="auto">
          <a:xfrm>
            <a:off x="179388" y="1052513"/>
            <a:ext cx="4968875" cy="3627437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11188" y="4941888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Ксенофобия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516688" y="1916113"/>
            <a:ext cx="104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Дружба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755650" y="0"/>
            <a:ext cx="5791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4000" b="1">
                <a:solidFill>
                  <a:schemeClr val="tx2"/>
                </a:solidFill>
                <a:latin typeface="Arial Black" pitchFamily="34" charset="0"/>
              </a:rPr>
              <a:t>Альтернатива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Ксенофобия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smtClean="0"/>
              <a:t>Наиболее известные проявления ксенофобии и экстремизма –случаи насилия и  агрессии,  направленные  против  лиц  иной  этнической  принадлежности. Особенностью  подобных  действий  является  то,  что  чаще  всего  в  их совершении участвует молодежь и это вызывает беспокойство. Характерная  черта  современного  молодежного  экстремизма -рост масштабности,  жестокости,  навязывание  своих  принципов  оппонентам, стремление к общественному резонансу путем устрашения населения.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обезопасить себя?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7931150" cy="5111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mtClean="0"/>
              <a:t>Общие рекомендации</a:t>
            </a:r>
            <a:r>
              <a:rPr lang="ru-RU" b="0" smtClean="0"/>
              <a:t> по профилактике могут быть следующие: </a:t>
            </a:r>
          </a:p>
          <a:p>
            <a:pPr>
              <a:lnSpc>
                <a:spcPct val="80000"/>
              </a:lnSpc>
            </a:pPr>
            <a:r>
              <a:rPr lang="ru-RU" b="0" smtClean="0"/>
              <a:t>-следует  относить профилактику  ксенофобии  и  нетерпимости  в молодежной  среде  в  число приоритетов  молодежной  политики  и молодежной работы на всех уровнях, выделив для этого направления деятельности   соответствующее   ресурсное,   методическое, информационное и экспертное обеспечение; </a:t>
            </a:r>
          </a:p>
          <a:p>
            <a:pPr>
              <a:lnSpc>
                <a:spcPct val="80000"/>
              </a:lnSpc>
            </a:pPr>
            <a:r>
              <a:rPr lang="ru-RU" b="0" smtClean="0"/>
              <a:t>-следует стимулировать поиск и разработку инновационных методик и социальных  технологий  в  сфере  противостояния  ксенофобии  и нетерпимости  в  молодежной  среде,  в  том  числе  адаптацию  к российским условиям лучшего международного опыта в этой сфере;</a:t>
            </a:r>
          </a:p>
          <a:p>
            <a:pPr>
              <a:lnSpc>
                <a:spcPct val="80000"/>
              </a:lnSpc>
            </a:pPr>
            <a:r>
              <a:rPr lang="ru-RU" b="0" smtClean="0"/>
              <a:t>- рекомендуется проводить  постоянный  мониторинг  ситуации  с ксенофобией  и  нетерпимостью  в  молодежной  среде,  активностью радикально-националистических групп и учитывать полученные в ходе него  данные  при  планировании  текущей  деятельности,  разработке программ и комплекса мероприятий в этой сфере;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Что предпринять?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0" smtClean="0"/>
              <a:t>-необходимо  предусматривать меры  по  ресурсной,  методической, информационной  и  экспертной  поддержке  инициатив  и  проектов общественных  организаций,  занимающихся  противостоянием ксенофобии и нетерпимости в молодежной среде; </a:t>
            </a:r>
          </a:p>
          <a:p>
            <a:r>
              <a:rPr lang="ru-RU" sz="2400" b="0" smtClean="0"/>
              <a:t>-стараться содействовать диалогу и совместным действиям различных этнических,  религиозных  и  культурных  общностей  в  борьбе  с нетерпимостью, в том числе, использовать потенциал неагрессивных молодежных субкультур</a:t>
            </a:r>
            <a:r>
              <a:rPr lang="ru-RU" b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l="17892" t="15347" b="4861"/>
          <a:stretch>
            <a:fillRect/>
          </a:stretch>
        </p:blipFill>
        <p:spPr bwMode="auto">
          <a:xfrm>
            <a:off x="611188" y="1196975"/>
            <a:ext cx="80930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971550" y="549275"/>
            <a:ext cx="6769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Будем же осторожны! Несколько советов.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4319588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2804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Актуальность проблемы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Мы живём в обществе и связаны с ним тысячами нитей. К сожалению, сегодня в молодежной среде происходит распространение методов терроризма и вандализма, направленных на дестабилизацию обстановки в стране и регионе.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3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74882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8437">
            <a:off x="330200" y="1177925"/>
            <a:ext cx="804862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Понятие терроризм и экстремизм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В конце 20-го и начале 21-го века в жизнь молодой России вошли такие уродливые явления – терроризм и экстремизм. Средства массовой информации пестрят заголовками, напоминающими сводки с полей сражений. На самом деле так оно и есть: терроризм уже давно объявил войну миру. Понятия «теракт», «террорист – смертник», «пояс шахида», «захват заложников» и т.д. стали неотъемлемой частью современного мира. Часто жертвами терроризма становятся невинные люди, среди которых есть и дети.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836613"/>
            <a:ext cx="360045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6613"/>
            <a:ext cx="417036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Молодежь и экстремизм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0" smtClean="0"/>
              <a:t>Под влиянием социальных, политических, экономических и иных факторов, наиболее подверженных влиянию, в молодежной среде легче формируются радикальные взгляды и убеждения. Таким образом, молодые граждане пополняют ряды экстремистских и террористических организаций, которые активно используют российскую молодежь в своих политических интересах</a:t>
            </a:r>
            <a:r>
              <a:rPr lang="ru-RU" b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2723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b="1" cap="none" smtClean="0"/>
              <a:t>Экстремистские ресурсы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68313" y="1773238"/>
            <a:ext cx="7620000" cy="4373562"/>
          </a:xfrm>
        </p:spPr>
        <p:txBody>
          <a:bodyPr/>
          <a:lstStyle/>
          <a:p>
            <a:r>
              <a:rPr lang="ru-RU" sz="2800" b="0" smtClean="0"/>
              <a:t>Экстремистские ресурсы широко используют средства психологической войны, в том числе дезинформацию, запугивание, манипуляцию общественным сознанием, подмену понятий и фактов. На интернет- ресурсах террористических организаций освещается психологический ущерб, наносимый государствам-объектам атаки в результате терактов.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/>
              <a:t>Что мы можем сопоставить зкстремизму?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mtClean="0"/>
              <a:t>Толерантность</a:t>
            </a:r>
          </a:p>
          <a:p>
            <a:pPr>
              <a:buFontTx/>
              <a:buChar char="-"/>
            </a:pPr>
            <a:r>
              <a:rPr lang="ru-RU" smtClean="0"/>
              <a:t> Сопереживание</a:t>
            </a:r>
          </a:p>
          <a:p>
            <a:pPr>
              <a:buFontTx/>
              <a:buChar char="-"/>
            </a:pPr>
            <a:r>
              <a:rPr lang="ru-RU" smtClean="0"/>
              <a:t> Сочувствие</a:t>
            </a:r>
          </a:p>
          <a:p>
            <a:pPr>
              <a:buFontTx/>
              <a:buChar char="-"/>
            </a:pPr>
            <a:r>
              <a:rPr lang="ru-RU" smtClean="0"/>
              <a:t> Сотрудничество</a:t>
            </a:r>
          </a:p>
          <a:p>
            <a:pPr>
              <a:buFontTx/>
              <a:buChar char="-"/>
            </a:pPr>
            <a:r>
              <a:rPr lang="ru-RU" smtClean="0"/>
              <a:t> Дружба</a:t>
            </a:r>
          </a:p>
          <a:p>
            <a:pPr>
              <a:buFontTx/>
              <a:buChar char="-"/>
            </a:pPr>
            <a:r>
              <a:rPr lang="ru-RU" smtClean="0"/>
              <a:t> Любовь</a:t>
            </a:r>
          </a:p>
          <a:p>
            <a:pPr>
              <a:buFontTx/>
              <a:buChar char="-"/>
            </a:pPr>
            <a:r>
              <a:rPr lang="ru-RU" smtClean="0"/>
              <a:t> Знание</a:t>
            </a:r>
          </a:p>
          <a:p>
            <a:pPr>
              <a:buFontTx/>
              <a:buChar char="-"/>
            </a:pPr>
            <a:r>
              <a:rPr lang="ru-RU" smtClean="0"/>
              <a:t> Профессионализм</a:t>
            </a:r>
          </a:p>
          <a:p>
            <a:pPr>
              <a:buFontTx/>
              <a:buChar char="-"/>
            </a:pPr>
            <a:endParaRPr lang="ru-RU" smtClean="0"/>
          </a:p>
          <a:p>
            <a:endParaRPr lang="ru-RU" smtClean="0"/>
          </a:p>
        </p:txBody>
      </p:sp>
      <p:pic>
        <p:nvPicPr>
          <p:cNvPr id="37893" name="Picture 5" descr="8ba7cdf3a089979ac9d348bf98f823d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412875"/>
            <a:ext cx="4968875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382</TotalTime>
  <Words>506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Главная</vt:lpstr>
      <vt:lpstr>Главная</vt:lpstr>
      <vt:lpstr>Главная</vt:lpstr>
      <vt:lpstr>«БДИТЕЛЬНОСТЬ И БЕЗОПАСНОСТЬ» ( УЛУЧШЕНИЕ ИНФОРМИРОВАННОСТИ ГРАЖДАН О ВОЗМОЖНЫХ ФАКТАХ ПРОЯВЛЕНИЯ ЭКСТРЕМИЗМА И ТЕРРОРИЗМА, И ДЕЙСТВИЯХ В ПОДОБНЫХ СИТУАЦИЯХ). </vt:lpstr>
      <vt:lpstr>АКТУАЛЬНОСТЬ ПРОБЛЕМЫ</vt:lpstr>
      <vt:lpstr>Слайд 3</vt:lpstr>
      <vt:lpstr>ПОНЯТИЕ ТЕРРОРИЗМ И ЭКСТРЕМИЗМ </vt:lpstr>
      <vt:lpstr>Слайд 5</vt:lpstr>
      <vt:lpstr>Молодежь и экстремизм</vt:lpstr>
      <vt:lpstr>Слайд 7</vt:lpstr>
      <vt:lpstr>Экстремистские ресурсы</vt:lpstr>
      <vt:lpstr>Что мы можем сопоставить зкстремизму?</vt:lpstr>
      <vt:lpstr>Ксенофобия</vt:lpstr>
      <vt:lpstr>Слайд 11</vt:lpstr>
      <vt:lpstr>Ксенофобия</vt:lpstr>
      <vt:lpstr>КАК ОБЕЗОПАСИТЬ СЕБЯ?</vt:lpstr>
      <vt:lpstr>Что предпринять?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</dc:title>
  <dc:creator>Home</dc:creator>
  <cp:lastModifiedBy>Марина</cp:lastModifiedBy>
  <cp:revision>31</cp:revision>
  <dcterms:created xsi:type="dcterms:W3CDTF">2020-11-07T16:41:44Z</dcterms:created>
  <dcterms:modified xsi:type="dcterms:W3CDTF">2020-11-09T19:31:21Z</dcterms:modified>
</cp:coreProperties>
</file>